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4" r:id="rId2"/>
  </p:sldMasterIdLst>
  <p:notesMasterIdLst>
    <p:notesMasterId r:id="rId18"/>
  </p:notesMasterIdLst>
  <p:sldIdLst>
    <p:sldId id="256" r:id="rId3"/>
    <p:sldId id="272" r:id="rId4"/>
    <p:sldId id="307" r:id="rId5"/>
    <p:sldId id="296" r:id="rId6"/>
    <p:sldId id="304" r:id="rId7"/>
    <p:sldId id="303" r:id="rId8"/>
    <p:sldId id="297" r:id="rId9"/>
    <p:sldId id="305" r:id="rId10"/>
    <p:sldId id="301" r:id="rId11"/>
    <p:sldId id="302" r:id="rId12"/>
    <p:sldId id="306" r:id="rId13"/>
    <p:sldId id="309" r:id="rId14"/>
    <p:sldId id="299" r:id="rId15"/>
    <p:sldId id="298" r:id="rId16"/>
    <p:sldId id="300" r:id="rId17"/>
  </p:sldIdLst>
  <p:sldSz cx="9144000" cy="6858000" type="screen4x3"/>
  <p:notesSz cx="6858000" cy="9144000"/>
  <p:defaultTextStyle>
    <a:defPPr>
      <a:defRPr lang="ru-RU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432F"/>
    <a:srgbClr val="C2CFD0"/>
    <a:srgbClr val="728B93"/>
    <a:srgbClr val="E9D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4660" autoAdjust="0"/>
  </p:normalViewPr>
  <p:slideViewPr>
    <p:cSldViewPr>
      <p:cViewPr varScale="1">
        <p:scale>
          <a:sx n="88" d="100"/>
          <a:sy n="88" d="100"/>
        </p:scale>
        <p:origin x="-126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744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Начальные</a:t>
            </a:r>
            <a:r>
              <a:rPr lang="ru-RU" baseline="0" dirty="0" smtClean="0"/>
              <a:t> сведения</a:t>
            </a:r>
            <a:r>
              <a:rPr lang="ru-RU" dirty="0" smtClean="0"/>
              <a:t>о курсе, </a:t>
            </a:r>
            <a:r>
              <a:rPr lang="ru-RU" baseline="0" dirty="0" smtClean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Начальные</a:t>
            </a:r>
            <a:r>
              <a:rPr lang="ru-RU" baseline="0" dirty="0" smtClean="0"/>
              <a:t> сведения</a:t>
            </a:r>
            <a:r>
              <a:rPr lang="ru-RU" dirty="0" smtClean="0"/>
              <a:t>о курсе, </a:t>
            </a:r>
            <a:r>
              <a:rPr lang="ru-RU" baseline="0" dirty="0" smtClean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Начальные</a:t>
            </a:r>
            <a:r>
              <a:rPr lang="ru-RU" baseline="0" dirty="0" smtClean="0"/>
              <a:t> сведения</a:t>
            </a:r>
            <a:r>
              <a:rPr lang="ru-RU" dirty="0" smtClean="0"/>
              <a:t>о курсе, </a:t>
            </a:r>
            <a:r>
              <a:rPr lang="ru-RU" baseline="0" dirty="0" smtClean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Начальные</a:t>
            </a:r>
            <a:r>
              <a:rPr lang="ru-RU" baseline="0" dirty="0" smtClean="0"/>
              <a:t> сведения</a:t>
            </a:r>
            <a:r>
              <a:rPr lang="ru-RU" dirty="0" smtClean="0"/>
              <a:t>о курсе, </a:t>
            </a:r>
            <a:r>
              <a:rPr lang="ru-RU" baseline="0" dirty="0" smtClean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Начальные</a:t>
            </a:r>
            <a:r>
              <a:rPr lang="ru-RU" baseline="0" dirty="0" smtClean="0"/>
              <a:t> сведения</a:t>
            </a:r>
            <a:r>
              <a:rPr lang="ru-RU" dirty="0" smtClean="0"/>
              <a:t>о курсе, </a:t>
            </a:r>
            <a:r>
              <a:rPr lang="ru-RU" baseline="0" dirty="0" smtClean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Начальные</a:t>
            </a:r>
            <a:r>
              <a:rPr lang="ru-RU" baseline="0" dirty="0" smtClean="0"/>
              <a:t> сведения</a:t>
            </a:r>
            <a:r>
              <a:rPr lang="ru-RU" dirty="0" smtClean="0"/>
              <a:t>о курсе, </a:t>
            </a:r>
            <a:r>
              <a:rPr lang="ru-RU" baseline="0" dirty="0" smtClean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Начальные</a:t>
            </a:r>
            <a:r>
              <a:rPr lang="ru-RU" baseline="0" dirty="0" smtClean="0"/>
              <a:t> сведения</a:t>
            </a:r>
            <a:r>
              <a:rPr lang="ru-RU" dirty="0" smtClean="0"/>
              <a:t>о курсе, </a:t>
            </a:r>
            <a:r>
              <a:rPr lang="ru-RU" baseline="0" dirty="0" smtClean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Начальные</a:t>
            </a:r>
            <a:r>
              <a:rPr lang="ru-RU" baseline="0" dirty="0" smtClean="0"/>
              <a:t> сведения</a:t>
            </a:r>
            <a:r>
              <a:rPr lang="ru-RU" dirty="0" smtClean="0"/>
              <a:t>о курсе, </a:t>
            </a:r>
            <a:r>
              <a:rPr lang="ru-RU" baseline="0" dirty="0" smtClean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Начальные</a:t>
            </a:r>
            <a:r>
              <a:rPr lang="ru-RU" baseline="0" dirty="0" smtClean="0"/>
              <a:t> сведения</a:t>
            </a:r>
            <a:r>
              <a:rPr lang="ru-RU" dirty="0" smtClean="0"/>
              <a:t>о курсе, </a:t>
            </a:r>
            <a:r>
              <a:rPr lang="ru-RU" baseline="0" dirty="0" smtClean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Начальные</a:t>
            </a:r>
            <a:r>
              <a:rPr lang="ru-RU" baseline="0" dirty="0" smtClean="0"/>
              <a:t> сведения</a:t>
            </a:r>
            <a:r>
              <a:rPr lang="ru-RU" dirty="0" smtClean="0"/>
              <a:t>о курсе, </a:t>
            </a:r>
            <a:r>
              <a:rPr lang="ru-RU" baseline="0" dirty="0" smtClean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Начальные</a:t>
            </a:r>
            <a:r>
              <a:rPr lang="ru-RU" baseline="0" dirty="0" smtClean="0"/>
              <a:t> сведения</a:t>
            </a:r>
            <a:r>
              <a:rPr lang="ru-RU" dirty="0" smtClean="0"/>
              <a:t>о курсе, </a:t>
            </a:r>
            <a:r>
              <a:rPr lang="ru-RU" baseline="0" dirty="0" smtClean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Начальные</a:t>
            </a:r>
            <a:r>
              <a:rPr lang="ru-RU" baseline="0" dirty="0" smtClean="0"/>
              <a:t> сведения</a:t>
            </a:r>
            <a:r>
              <a:rPr lang="ru-RU" dirty="0" smtClean="0"/>
              <a:t>о курсе, </a:t>
            </a:r>
            <a:r>
              <a:rPr lang="ru-RU" baseline="0" dirty="0" smtClean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Начальные</a:t>
            </a:r>
            <a:r>
              <a:rPr lang="ru-RU" baseline="0" dirty="0" smtClean="0"/>
              <a:t> сведения</a:t>
            </a:r>
            <a:r>
              <a:rPr lang="ru-RU" dirty="0" smtClean="0"/>
              <a:t>о курсе, </a:t>
            </a:r>
            <a:r>
              <a:rPr lang="ru-RU" baseline="0" dirty="0" smtClean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Начальные</a:t>
            </a:r>
            <a:r>
              <a:rPr lang="ru-RU" baseline="0" dirty="0" smtClean="0"/>
              <a:t> сведения</a:t>
            </a:r>
            <a:r>
              <a:rPr lang="ru-RU" dirty="0" smtClean="0"/>
              <a:t>о курсе, </a:t>
            </a:r>
            <a:r>
              <a:rPr lang="ru-RU" baseline="0" dirty="0" smtClean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ru-RU" smtClean="0"/>
              <a:pPr algn="ctr"/>
              <a:t>09.10.2012 17:31</a:t>
            </a:fld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ru-RU" smtClean="0"/>
              <a:pPr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09.10.2012 17:31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09.10.2012 17:31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ru-RU" smtClean="0"/>
              <a:pPr/>
              <a:t>09.10.2012 17:31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ru-RU" smtClean="0"/>
              <a:pPr/>
              <a:t>09.10.2012 17:31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ru-RU" smtClean="0"/>
              <a:pPr/>
              <a:t>09.10.2012 17:31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ru-RU" smtClean="0"/>
              <a:pPr/>
              <a:t>09.10.2012 17:31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ru-RU" smtClean="0"/>
              <a:pPr/>
              <a:t>09.10.2012 17:31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ru-RU" smtClean="0"/>
              <a:pPr/>
              <a:t>09.10.2012 17:31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ru-RU" smtClean="0"/>
              <a:pPr/>
              <a:t>09.10.2012 17:31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ru-RU" smtClean="0"/>
              <a:pPr/>
              <a:t>09.10.2012 17:31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09.10.2012 17:31</a:t>
            </a:fld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 algn="ctr"/>
              <a:t>‹#›</a:t>
            </a:fld>
            <a:endParaRPr lang="ru-RU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6.jpeg"/><Relationship Id="rId4" Type="http://schemas.openxmlformats.org/officeDocument/2006/relationships/hyperlink" Target="http://www.pbltd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6.jpeg"/><Relationship Id="rId4" Type="http://schemas.openxmlformats.org/officeDocument/2006/relationships/hyperlink" Target="http://www.pbltd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8.png"/><Relationship Id="rId4" Type="http://schemas.openxmlformats.org/officeDocument/2006/relationships/hyperlink" Target="http://www.pbltd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8.png"/><Relationship Id="rId4" Type="http://schemas.openxmlformats.org/officeDocument/2006/relationships/hyperlink" Target="http://www.pbltd.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0.jpeg"/><Relationship Id="rId5" Type="http://schemas.openxmlformats.org/officeDocument/2006/relationships/hyperlink" Target="http://www.pbltd.ru/" TargetMode="Externa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hyperlink" Target="mailto:pavel.borovkov@pbltd.ru" TargetMode="External"/><Relationship Id="rId4" Type="http://schemas.openxmlformats.org/officeDocument/2006/relationships/hyperlink" Target="http://www.pbltd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bltd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www.pbltd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hyperlink" Target="http://www.pbltd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hyperlink" Target="http://www.pbltd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hyperlink" Target="http://www.pbltd.ru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jp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www.pbltd.ru/" TargetMode="External"/><Relationship Id="rId10" Type="http://schemas.openxmlformats.org/officeDocument/2006/relationships/image" Target="../media/image23.emf"/><Relationship Id="rId4" Type="http://schemas.openxmlformats.org/officeDocument/2006/relationships/image" Target="../media/image8.png"/><Relationship Id="rId9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8.png"/><Relationship Id="rId4" Type="http://schemas.openxmlformats.org/officeDocument/2006/relationships/hyperlink" Target="http://www.pbltd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5.jpeg"/><Relationship Id="rId4" Type="http://schemas.openxmlformats.org/officeDocument/2006/relationships/hyperlink" Target="http://www.pbltd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/>
        </p:nvSpPr>
        <p:spPr>
          <a:xfrm>
            <a:off x="1733871" y="3284984"/>
            <a:ext cx="5688632" cy="136815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B2432F"/>
                </a:solidFill>
              </a:rPr>
              <a:t>Единый семинар </a:t>
            </a:r>
          </a:p>
          <a:p>
            <a:pPr algn="ctr"/>
            <a:r>
              <a:rPr lang="ru-RU" b="1" dirty="0" smtClean="0">
                <a:solidFill>
                  <a:srgbClr val="B2432F"/>
                </a:solidFill>
              </a:rPr>
              <a:t>1С</a:t>
            </a:r>
            <a:endParaRPr lang="ru-RU" b="1" dirty="0">
              <a:solidFill>
                <a:srgbClr val="B2432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04196" y="6270810"/>
            <a:ext cx="533400" cy="381000"/>
          </a:xfrm>
        </p:spPr>
        <p:txBody>
          <a:bodyPr>
            <a:normAutofit/>
          </a:bodyPr>
          <a:lstStyle/>
          <a:p>
            <a:fld id="{1AD93096-5B34-4342-9326-69289CEAE4C2}" type="slidenum">
              <a:rPr lang="ru-RU" sz="1600" smtClean="0">
                <a:solidFill>
                  <a:schemeClr val="bg1"/>
                </a:solidFill>
              </a:rPr>
              <a:pPr/>
              <a:t>10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574" y="226740"/>
            <a:ext cx="798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B2432F"/>
                </a:solidFill>
              </a:rPr>
              <a:t>МЕТОДОЛОГИЯ: клиентский и производственный разрезы</a:t>
            </a:r>
            <a:endParaRPr lang="ru-RU" sz="2400" dirty="0">
              <a:solidFill>
                <a:srgbClr val="B2432F"/>
              </a:solidFill>
            </a:endParaRPr>
          </a:p>
        </p:txBody>
      </p:sp>
      <p:sp>
        <p:nvSpPr>
          <p:cNvPr id="22" name="Прямоугольник 21">
            <a:hlinkClick r:id="rId4"/>
          </p:cNvPr>
          <p:cNvSpPr/>
          <p:nvPr/>
        </p:nvSpPr>
        <p:spPr>
          <a:xfrm>
            <a:off x="6372200" y="6309321"/>
            <a:ext cx="1224136" cy="322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рис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624" y="908720"/>
            <a:ext cx="3966685" cy="4248472"/>
          </a:xfrm>
          <a:prstGeom prst="rect">
            <a:avLst/>
          </a:prstGeom>
          <a:ln w="19050" cmpd="dbl">
            <a:solidFill>
              <a:srgbClr val="B2432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7504" y="908720"/>
            <a:ext cx="4800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>
              <a:buBlip>
                <a:blip r:embed="rId6"/>
              </a:buBlip>
            </a:pPr>
            <a:r>
              <a:rPr lang="ru-RU" sz="2000" b="1" dirty="0"/>
              <a:t>Клиентское описание</a:t>
            </a:r>
            <a:r>
              <a:rPr lang="ru-RU" sz="2000" dirty="0"/>
              <a:t> </a:t>
            </a:r>
            <a:r>
              <a:rPr lang="ru-RU" sz="2000" dirty="0" smtClean="0"/>
              <a:t>– постановка задачи, описание целевого </a:t>
            </a:r>
            <a:r>
              <a:rPr lang="ru-RU" sz="2000" dirty="0"/>
              <a:t>состояние бизнес-объекта и </a:t>
            </a:r>
            <a:r>
              <a:rPr lang="ru-RU" sz="2000" dirty="0" smtClean="0"/>
              <a:t>предлагаемого решения.</a:t>
            </a:r>
            <a:endParaRPr lang="ru-RU" sz="2000" dirty="0"/>
          </a:p>
          <a:p>
            <a:pPr marL="533400" indent="-533400">
              <a:buBlip>
                <a:blip r:embed="rId6"/>
              </a:buBlip>
            </a:pPr>
            <a:r>
              <a:rPr lang="ru-RU" sz="2000" b="1" dirty="0"/>
              <a:t>Производственное описание </a:t>
            </a:r>
            <a:r>
              <a:rPr lang="ru-RU" sz="2000" dirty="0"/>
              <a:t>- для технической реализации модели, </a:t>
            </a:r>
            <a:r>
              <a:rPr lang="ru-RU" sz="2000" dirty="0" smtClean="0"/>
              <a:t>работы </a:t>
            </a:r>
            <a:r>
              <a:rPr lang="ru-RU" sz="2000" dirty="0"/>
              <a:t>конкретных специалистов (юристов, бухгалтеров и т.д.).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504" y="4149080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>
              <a:buBlip>
                <a:blip r:embed="rId6"/>
              </a:buBlip>
            </a:pPr>
            <a:r>
              <a:rPr lang="ru-RU" sz="2000" dirty="0"/>
              <a:t>Модель описывает изменение бизнес-объекта </a:t>
            </a:r>
            <a:r>
              <a:rPr lang="ru-RU" sz="2000" b="1" dirty="0"/>
              <a:t>от начального состояния к целевому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8625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04196" y="6270810"/>
            <a:ext cx="533400" cy="381000"/>
          </a:xfrm>
        </p:spPr>
        <p:txBody>
          <a:bodyPr>
            <a:normAutofit/>
          </a:bodyPr>
          <a:lstStyle/>
          <a:p>
            <a:fld id="{1AD93096-5B34-4342-9326-69289CEAE4C2}" type="slidenum">
              <a:rPr lang="ru-RU" sz="1600" smtClean="0">
                <a:solidFill>
                  <a:schemeClr val="bg1"/>
                </a:solidFill>
              </a:rPr>
              <a:pPr/>
              <a:t>11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574" y="226740"/>
            <a:ext cx="734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B2432F"/>
                </a:solidFill>
              </a:rPr>
              <a:t>ВНЕДРЕНИЕ И АНАЛИЗ МОДЕЛИ</a:t>
            </a:r>
            <a:endParaRPr lang="ru-RU" sz="2400" dirty="0">
              <a:solidFill>
                <a:srgbClr val="B2432F"/>
              </a:solidFill>
            </a:endParaRPr>
          </a:p>
        </p:txBody>
      </p:sp>
      <p:sp>
        <p:nvSpPr>
          <p:cNvPr id="22" name="Прямоугольник 21">
            <a:hlinkClick r:id="rId4"/>
          </p:cNvPr>
          <p:cNvSpPr/>
          <p:nvPr/>
        </p:nvSpPr>
        <p:spPr>
          <a:xfrm>
            <a:off x="6372200" y="6309321"/>
            <a:ext cx="1224136" cy="322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рис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624" y="1412776"/>
            <a:ext cx="3966685" cy="4248472"/>
          </a:xfrm>
          <a:prstGeom prst="rect">
            <a:avLst/>
          </a:prstGeom>
          <a:ln w="19050" cmpd="dbl">
            <a:solidFill>
              <a:srgbClr val="B2432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3640956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Blip>
                <a:blip r:embed="rId6"/>
              </a:buBlip>
            </a:pPr>
            <a:r>
              <a:rPr lang="ru-RU" b="1" dirty="0" smtClean="0"/>
              <a:t>Стоимость</a:t>
            </a:r>
            <a:r>
              <a:rPr lang="ru-RU" dirty="0" smtClean="0"/>
              <a:t> – процессные нотации (производственный разрез), стоимостной анализ.</a:t>
            </a:r>
          </a:p>
          <a:p>
            <a:pPr marL="358775" indent="-358775">
              <a:buBlip>
                <a:blip r:embed="rId6"/>
              </a:buBlip>
            </a:pPr>
            <a:r>
              <a:rPr lang="ru-RU" b="1" dirty="0" smtClean="0"/>
              <a:t>Результат от модели </a:t>
            </a:r>
            <a:r>
              <a:rPr lang="ru-RU" dirty="0" smtClean="0"/>
              <a:t>– заложен в свойствах состояний: начальном, промежуточном, целевом.</a:t>
            </a:r>
          </a:p>
          <a:p>
            <a:pPr marL="358775" indent="-358775">
              <a:buBlip>
                <a:blip r:embed="rId6"/>
              </a:buBlip>
            </a:pPr>
            <a:r>
              <a:rPr lang="ru-RU" b="1" dirty="0" smtClean="0"/>
              <a:t>Эффективность</a:t>
            </a:r>
            <a:r>
              <a:rPr lang="ru-RU" dirty="0" smtClean="0"/>
              <a:t> – соотнесение результата со стоимостью.</a:t>
            </a:r>
            <a:endParaRPr lang="ru-RU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327103" y="836712"/>
            <a:ext cx="7413249" cy="3096344"/>
            <a:chOff x="327103" y="836712"/>
            <a:chExt cx="7413249" cy="3096344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3663553" y="908720"/>
              <a:ext cx="4076799" cy="2304256"/>
            </a:xfrm>
            <a:prstGeom prst="line">
              <a:avLst/>
            </a:prstGeom>
            <a:ln w="19050">
              <a:solidFill>
                <a:srgbClr val="B243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683568" y="3284984"/>
              <a:ext cx="6342398" cy="648072"/>
            </a:xfrm>
            <a:prstGeom prst="line">
              <a:avLst/>
            </a:prstGeom>
            <a:ln w="19050">
              <a:solidFill>
                <a:srgbClr val="B243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03" y="836712"/>
              <a:ext cx="3524817" cy="2448272"/>
            </a:xfrm>
            <a:prstGeom prst="roundRect">
              <a:avLst>
                <a:gd name="adj" fmla="val 16667"/>
              </a:avLst>
            </a:prstGeom>
            <a:ln w="19050">
              <a:solidFill>
                <a:srgbClr val="B2432F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371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04196" y="6270810"/>
            <a:ext cx="533400" cy="381000"/>
          </a:xfrm>
        </p:spPr>
        <p:txBody>
          <a:bodyPr>
            <a:normAutofit/>
          </a:bodyPr>
          <a:lstStyle/>
          <a:p>
            <a:fld id="{1AD93096-5B34-4342-9326-69289CEAE4C2}" type="slidenum">
              <a:rPr lang="ru-RU" sz="1600" smtClean="0">
                <a:solidFill>
                  <a:schemeClr val="bg1"/>
                </a:solidFill>
              </a:rPr>
              <a:pPr/>
              <a:t>12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574" y="226740"/>
            <a:ext cx="734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B2432F"/>
                </a:solidFill>
              </a:rPr>
              <a:t>ПРИМЕР ИСПОЛЬЗОВАНИЯ</a:t>
            </a:r>
            <a:endParaRPr lang="ru-RU" sz="2400" dirty="0">
              <a:solidFill>
                <a:srgbClr val="B2432F"/>
              </a:solidFill>
            </a:endParaRPr>
          </a:p>
        </p:txBody>
      </p:sp>
      <p:sp>
        <p:nvSpPr>
          <p:cNvPr id="22" name="Прямоугольник 21">
            <a:hlinkClick r:id="rId4"/>
          </p:cNvPr>
          <p:cNvSpPr/>
          <p:nvPr/>
        </p:nvSpPr>
        <p:spPr>
          <a:xfrm>
            <a:off x="6372200" y="6309321"/>
            <a:ext cx="1224136" cy="322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5328592" cy="5007449"/>
          </a:xfrm>
          <a:prstGeom prst="rect">
            <a:avLst/>
          </a:prstGeom>
          <a:ln w="19050" cmpd="dbl">
            <a:solidFill>
              <a:srgbClr val="B2432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24128" y="818703"/>
            <a:ext cx="331236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Blip>
                <a:blip r:embed="rId6"/>
              </a:buBlip>
            </a:pPr>
            <a:r>
              <a:rPr lang="ru-RU" sz="1600" b="1" dirty="0" smtClean="0"/>
              <a:t>Юрисдикция -</a:t>
            </a:r>
            <a:r>
              <a:rPr lang="ru-RU" sz="1600" dirty="0" smtClean="0"/>
              <a:t> бизнес </a:t>
            </a:r>
            <a:r>
              <a:rPr lang="ru-RU" sz="1600" dirty="0"/>
              <a:t>будет вестись на территории </a:t>
            </a:r>
            <a:r>
              <a:rPr lang="ru-RU" sz="1600" dirty="0" smtClean="0"/>
              <a:t>РФ.</a:t>
            </a:r>
            <a:endParaRPr lang="ru-RU" sz="1600" dirty="0"/>
          </a:p>
          <a:p>
            <a:pPr marL="358775" indent="-358775">
              <a:buBlip>
                <a:blip r:embed="rId6"/>
              </a:buBlip>
            </a:pPr>
            <a:r>
              <a:rPr lang="ru-RU" sz="1600" b="1" dirty="0" smtClean="0"/>
              <a:t>Экономический эффект </a:t>
            </a:r>
            <a:r>
              <a:rPr lang="ru-RU" sz="1600" dirty="0" smtClean="0"/>
              <a:t>– минимизация налогооблагаемой прибыли.</a:t>
            </a:r>
          </a:p>
          <a:p>
            <a:pPr marL="358775" indent="-358775">
              <a:buBlip>
                <a:blip r:embed="rId6"/>
              </a:buBlip>
            </a:pPr>
            <a:r>
              <a:rPr lang="ru-RU" sz="1600" b="1" dirty="0" smtClean="0"/>
              <a:t>Формула</a:t>
            </a:r>
            <a:r>
              <a:rPr lang="ru-RU" sz="1600" dirty="0" smtClean="0"/>
              <a:t> - </a:t>
            </a:r>
            <a:r>
              <a:rPr lang="ru-RU" sz="1600" dirty="0"/>
              <a:t>система налогообложения одного из участников – ЕНВД, участниками модели становятся ООО и ИП, а также </a:t>
            </a:r>
            <a:r>
              <a:rPr lang="ru-RU" sz="1600" dirty="0" smtClean="0"/>
              <a:t>участники </a:t>
            </a:r>
            <a:r>
              <a:rPr lang="ru-RU" sz="1600" dirty="0"/>
              <a:t>совместно регулируют </a:t>
            </a:r>
            <a:r>
              <a:rPr lang="ru-RU" sz="1600" dirty="0" smtClean="0"/>
              <a:t>цены.</a:t>
            </a:r>
          </a:p>
          <a:p>
            <a:pPr marL="358775" indent="-358775">
              <a:buBlip>
                <a:blip r:embed="rId6"/>
              </a:buBlip>
            </a:pPr>
            <a:r>
              <a:rPr lang="ru-RU" sz="1600" b="1" dirty="0" smtClean="0"/>
              <a:t>Вид отношений </a:t>
            </a:r>
            <a:r>
              <a:rPr lang="ru-RU" sz="1600" dirty="0" smtClean="0"/>
              <a:t>- </a:t>
            </a:r>
            <a:r>
              <a:rPr lang="ru-RU" sz="1600" dirty="0"/>
              <a:t>приобретение товара одним из </a:t>
            </a:r>
            <a:r>
              <a:rPr lang="ru-RU" sz="1600" dirty="0" smtClean="0"/>
              <a:t>участников.</a:t>
            </a:r>
          </a:p>
          <a:p>
            <a:pPr marL="358775" indent="-358775">
              <a:buBlip>
                <a:blip r:embed="rId6"/>
              </a:buBlip>
            </a:pPr>
            <a:r>
              <a:rPr lang="ru-RU" sz="1600" b="1" dirty="0" smtClean="0"/>
              <a:t>Свойства</a:t>
            </a:r>
            <a:r>
              <a:rPr lang="ru-RU" sz="1600" dirty="0" smtClean="0"/>
              <a:t> - </a:t>
            </a:r>
            <a:r>
              <a:rPr lang="ru-RU" sz="1600" dirty="0"/>
              <a:t>в результате приобретения товара он оказался в собственности участника-ООО</a:t>
            </a:r>
            <a:r>
              <a:rPr lang="ru-RU" sz="1600" dirty="0" smtClean="0"/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83968" y="1916832"/>
            <a:ext cx="1224136" cy="1238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69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04196" y="6270810"/>
            <a:ext cx="533400" cy="381000"/>
          </a:xfrm>
        </p:spPr>
        <p:txBody>
          <a:bodyPr>
            <a:normAutofit/>
          </a:bodyPr>
          <a:lstStyle/>
          <a:p>
            <a:fld id="{1AD93096-5B34-4342-9326-69289CEAE4C2}" type="slidenum">
              <a:rPr lang="ru-RU" sz="1600" smtClean="0">
                <a:solidFill>
                  <a:schemeClr val="bg1"/>
                </a:solidFill>
              </a:rPr>
              <a:pPr/>
              <a:t>13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hlinkClick r:id="rId4"/>
          </p:cNvPr>
          <p:cNvSpPr/>
          <p:nvPr/>
        </p:nvSpPr>
        <p:spPr>
          <a:xfrm>
            <a:off x="6372200" y="6309321"/>
            <a:ext cx="1224136" cy="322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5574" y="226740"/>
            <a:ext cx="51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B2432F"/>
                </a:solidFill>
              </a:rPr>
              <a:t>Кому-что даёт «Нотация»?</a:t>
            </a:r>
            <a:endParaRPr lang="ru-RU" sz="2400" b="1" dirty="0">
              <a:solidFill>
                <a:srgbClr val="B2432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2" y="692696"/>
            <a:ext cx="608416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>
              <a:buBlip>
                <a:blip r:embed="rId5"/>
              </a:buBlip>
            </a:pPr>
            <a:r>
              <a:rPr lang="ru-RU" sz="2400" b="1" dirty="0" smtClean="0"/>
              <a:t>Финансовый директор: </a:t>
            </a:r>
            <a:endParaRPr lang="ru-RU" sz="2400" b="1" dirty="0" smtClean="0"/>
          </a:p>
          <a:p>
            <a:pPr marL="990600" indent="-457200">
              <a:buBlip>
                <a:blip r:embed="rId5"/>
              </a:buBlip>
            </a:pPr>
            <a:r>
              <a:rPr lang="ru-RU" sz="2000" dirty="0" smtClean="0"/>
              <a:t>Постановка задачи по налоговой оптимизации</a:t>
            </a:r>
          </a:p>
          <a:p>
            <a:pPr marL="990600" indent="-457200">
              <a:buBlip>
                <a:blip r:embed="rId5"/>
              </a:buBlip>
            </a:pPr>
            <a:r>
              <a:rPr lang="ru-RU" sz="2000" dirty="0" smtClean="0"/>
              <a:t>Бюджетирование налоговой нагрузки</a:t>
            </a:r>
          </a:p>
          <a:p>
            <a:pPr marL="990600" indent="-457200">
              <a:buBlip>
                <a:blip r:embed="rId5"/>
              </a:buBlip>
            </a:pPr>
            <a:r>
              <a:rPr lang="ru-RU" sz="2000" dirty="0" smtClean="0"/>
              <a:t>Анализ результатов налоговой оптимизации</a:t>
            </a:r>
            <a:endParaRPr lang="ru-RU" sz="2000" dirty="0"/>
          </a:p>
          <a:p>
            <a:pPr marL="533400" indent="-533400">
              <a:buBlip>
                <a:blip r:embed="rId5"/>
              </a:buBlip>
            </a:pPr>
            <a:endParaRPr lang="ru-RU" sz="2400" b="1" dirty="0" smtClean="0"/>
          </a:p>
          <a:p>
            <a:pPr marL="533400" indent="-533400">
              <a:buBlip>
                <a:blip r:embed="rId5"/>
              </a:buBlip>
            </a:pPr>
            <a:r>
              <a:rPr lang="ru-RU" sz="2400" b="1" dirty="0" smtClean="0"/>
              <a:t>Главный бухгалтер: </a:t>
            </a:r>
            <a:endParaRPr lang="ru-RU" sz="2400" b="1" dirty="0" smtClean="0"/>
          </a:p>
          <a:p>
            <a:pPr marL="990600" indent="-457200">
              <a:buBlip>
                <a:blip r:embed="rId5"/>
              </a:buBlip>
            </a:pPr>
            <a:r>
              <a:rPr lang="ru-RU" sz="2000" dirty="0"/>
              <a:t>Налоговое планирование на конкретный </a:t>
            </a:r>
            <a:r>
              <a:rPr lang="ru-RU" sz="2000" dirty="0"/>
              <a:t>период</a:t>
            </a:r>
          </a:p>
          <a:p>
            <a:pPr marL="990600" indent="-457200">
              <a:buBlip>
                <a:blip r:embed="rId5"/>
              </a:buBlip>
            </a:pPr>
            <a:r>
              <a:rPr lang="ru-RU" sz="2000" dirty="0"/>
              <a:t>Внедрение </a:t>
            </a:r>
            <a:r>
              <a:rPr lang="ru-RU" sz="2000" dirty="0"/>
              <a:t>моделей </a:t>
            </a:r>
            <a:r>
              <a:rPr lang="ru-RU" sz="2000" dirty="0"/>
              <a:t>налоговой оптимизации</a:t>
            </a:r>
            <a:endParaRPr lang="ru-RU" sz="2000" dirty="0"/>
          </a:p>
          <a:p>
            <a:pPr marL="533400" indent="-533400">
              <a:buBlip>
                <a:blip r:embed="rId5"/>
              </a:buBlip>
            </a:pPr>
            <a:endParaRPr lang="ru-RU" sz="2400" b="1" dirty="0" smtClean="0"/>
          </a:p>
          <a:p>
            <a:pPr marL="533400" indent="-533400">
              <a:buBlip>
                <a:blip r:embed="rId5"/>
              </a:buBlip>
            </a:pPr>
            <a:r>
              <a:rPr lang="ru-RU" sz="2400" b="1" dirty="0" smtClean="0"/>
              <a:t>Законодатель/Налоговый инспектор: </a:t>
            </a:r>
            <a:endParaRPr lang="ru-RU" sz="2400" b="1" dirty="0" smtClean="0"/>
          </a:p>
          <a:p>
            <a:pPr marL="990600" indent="-457200">
              <a:buBlip>
                <a:blip r:embed="rId5"/>
              </a:buBlip>
            </a:pPr>
            <a:r>
              <a:rPr lang="ru-RU" sz="2000" dirty="0"/>
              <a:t>Прогнозирование сборов в бюджет при изменении </a:t>
            </a:r>
            <a:r>
              <a:rPr lang="ru-RU" sz="2000" dirty="0"/>
              <a:t>норм и процедур сбора налогов</a:t>
            </a:r>
          </a:p>
          <a:p>
            <a:pPr marL="990600" indent="-457200">
              <a:buBlip>
                <a:blip r:embed="rId5"/>
              </a:buBlip>
            </a:pPr>
            <a:r>
              <a:rPr lang="ru-RU" sz="2000" dirty="0"/>
              <a:t>Договорённость с бизнесом о «наилучших» правилах налогообложения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718660"/>
            <a:ext cx="2880319" cy="3350575"/>
          </a:xfrm>
          <a:prstGeom prst="rect">
            <a:avLst/>
          </a:prstGeom>
          <a:ln w="19050" cmpd="dbl">
            <a:solidFill>
              <a:srgbClr val="B2432F"/>
            </a:solidFill>
          </a:ln>
        </p:spPr>
      </p:pic>
    </p:spTree>
    <p:extLst>
      <p:ext uri="{BB962C8B-B14F-4D97-AF65-F5344CB8AC3E}">
        <p14:creationId xmlns:p14="http://schemas.microsoft.com/office/powerpoint/2010/main" val="351605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04196" y="6270810"/>
            <a:ext cx="533400" cy="381000"/>
          </a:xfrm>
        </p:spPr>
        <p:txBody>
          <a:bodyPr>
            <a:normAutofit/>
          </a:bodyPr>
          <a:lstStyle/>
          <a:p>
            <a:fld id="{1AD93096-5B34-4342-9326-69289CEAE4C2}" type="slidenum">
              <a:rPr lang="ru-RU" sz="1600" smtClean="0">
                <a:solidFill>
                  <a:schemeClr val="bg1"/>
                </a:solidFill>
              </a:rPr>
              <a:pPr/>
              <a:t>14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hlinkClick r:id="rId5"/>
          </p:cNvPr>
          <p:cNvSpPr/>
          <p:nvPr/>
        </p:nvSpPr>
        <p:spPr>
          <a:xfrm>
            <a:off x="6372200" y="6309321"/>
            <a:ext cx="1224136" cy="322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5574" y="226740"/>
            <a:ext cx="51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B2432F"/>
                </a:solidFill>
              </a:rPr>
              <a:t>ТВОРЧЕСКИЕ ПЛАНЫ</a:t>
            </a:r>
            <a:endParaRPr lang="ru-RU" sz="2400" dirty="0">
              <a:solidFill>
                <a:srgbClr val="B2432F"/>
              </a:solidFill>
            </a:endParaRPr>
          </a:p>
        </p:txBody>
      </p:sp>
      <p:pic>
        <p:nvPicPr>
          <p:cNvPr id="5122" name="Picture 2" descr="Наши план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4536504" cy="5053190"/>
          </a:xfrm>
          <a:prstGeom prst="rect">
            <a:avLst/>
          </a:prstGeom>
          <a:ln w="19050" cmpd="dbl">
            <a:solidFill>
              <a:srgbClr val="B2432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70169" y="2636912"/>
            <a:ext cx="2838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B24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Приглашаем к сотрудничеству!</a:t>
            </a:r>
            <a:endParaRPr lang="ru-RU" sz="2800" b="1" dirty="0">
              <a:solidFill>
                <a:srgbClr val="B243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7834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hlinkClick r:id="rId4"/>
          </p:cNvPr>
          <p:cNvSpPr/>
          <p:nvPr/>
        </p:nvSpPr>
        <p:spPr>
          <a:xfrm>
            <a:off x="7574516" y="6309321"/>
            <a:ext cx="1224136" cy="322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5536" y="908720"/>
            <a:ext cx="7628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B2432F"/>
                </a:solidFill>
              </a:rPr>
              <a:t>Вы ведёте Дело.</a:t>
            </a:r>
          </a:p>
          <a:p>
            <a:r>
              <a:rPr lang="ru-RU" sz="3200" b="1" i="1" dirty="0" smtClean="0">
                <a:solidFill>
                  <a:srgbClr val="B2432F"/>
                </a:solidFill>
              </a:rPr>
              <a:t>Мы помогаем быть ему Бизнесом.</a:t>
            </a:r>
            <a:endParaRPr lang="ru-RU" sz="3200" b="1" i="1" dirty="0">
              <a:solidFill>
                <a:srgbClr val="B2432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6472" y="5138028"/>
            <a:ext cx="3570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моб</a:t>
            </a:r>
            <a:r>
              <a:rPr lang="ru-RU" sz="1400" dirty="0"/>
              <a:t>. +7 (921) 951 0340</a:t>
            </a:r>
          </a:p>
          <a:p>
            <a:r>
              <a:rPr lang="ru-RU" sz="1400" dirty="0" smtClean="0">
                <a:hlinkClick r:id="rId5"/>
              </a:rPr>
              <a:t>pavel.borovkov@pbltd.ru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464439" y="4353617"/>
            <a:ext cx="35700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Павел </a:t>
            </a:r>
            <a:r>
              <a:rPr lang="ru-RU" sz="2400" b="1" dirty="0" smtClean="0"/>
              <a:t>Боровков</a:t>
            </a:r>
            <a:endParaRPr lang="en-US" sz="2400" b="1" dirty="0" smtClean="0"/>
          </a:p>
          <a:p>
            <a:r>
              <a:rPr lang="ru-RU" sz="1400" dirty="0" smtClean="0"/>
              <a:t>генеральный</a:t>
            </a:r>
            <a:endParaRPr lang="ru-RU" sz="1400" dirty="0"/>
          </a:p>
        </p:txBody>
      </p:sp>
      <p:pic>
        <p:nvPicPr>
          <p:cNvPr id="4100" name="Picture 4" descr="D:\SEND\03.09.12\pb\log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393" y="3574812"/>
            <a:ext cx="2498725" cy="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45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/>
          </p:cNvSpPr>
          <p:nvPr/>
        </p:nvSpPr>
        <p:spPr>
          <a:xfrm>
            <a:off x="395536" y="3645024"/>
            <a:ext cx="8424936" cy="266429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ru-RU" sz="3600" b="1" dirty="0" smtClean="0">
                <a:solidFill>
                  <a:srgbClr val="B2432F"/>
                </a:solidFill>
              </a:rPr>
              <a:t>Петрозаводск</a:t>
            </a:r>
            <a:r>
              <a:rPr lang="ru-RU" sz="3600" b="1" dirty="0" smtClean="0">
                <a:solidFill>
                  <a:srgbClr val="B2432F"/>
                </a:solidFill>
              </a:rPr>
              <a:t> </a:t>
            </a:r>
            <a:endParaRPr lang="ru-RU" sz="3600" b="1" dirty="0" smtClean="0">
              <a:solidFill>
                <a:srgbClr val="B2432F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3600" b="1" dirty="0">
                <a:solidFill>
                  <a:srgbClr val="B2432F"/>
                </a:solidFill>
              </a:rPr>
              <a:t>1</a:t>
            </a:r>
            <a:r>
              <a:rPr lang="ru-RU" sz="3600" b="1" dirty="0" smtClean="0">
                <a:solidFill>
                  <a:srgbClr val="B2432F"/>
                </a:solidFill>
              </a:rPr>
              <a:t>0.10.12</a:t>
            </a:r>
            <a:r>
              <a:rPr lang="ru-RU" sz="3600" b="1" dirty="0" smtClean="0">
                <a:solidFill>
                  <a:srgbClr val="B2432F"/>
                </a:solidFill>
              </a:rPr>
              <a:t>.</a:t>
            </a:r>
          </a:p>
          <a:p>
            <a:pPr algn="ctr"/>
            <a:endParaRPr lang="ru-RU" sz="1000" b="1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800" b="1" dirty="0"/>
              <a:t>Нотация налогового моделирования: </a:t>
            </a:r>
            <a:endParaRPr lang="ru-RU" sz="2800" b="1" dirty="0" smtClean="0"/>
          </a:p>
          <a:p>
            <a:pPr algn="ctr">
              <a:lnSpc>
                <a:spcPct val="90000"/>
              </a:lnSpc>
            </a:pPr>
            <a:r>
              <a:rPr lang="ru-RU" sz="2800" b="1" dirty="0" smtClean="0"/>
              <a:t>новый </a:t>
            </a:r>
            <a:r>
              <a:rPr lang="ru-RU" sz="2800" b="1" dirty="0"/>
              <a:t>язык разговора </a:t>
            </a:r>
            <a:r>
              <a:rPr lang="ru-RU" sz="2800" b="1" dirty="0" err="1"/>
              <a:t>финдиректора</a:t>
            </a:r>
            <a:r>
              <a:rPr lang="ru-RU" sz="2800" b="1" dirty="0"/>
              <a:t>, бухгалтера и налогового инспектора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hlinkClick r:id="rId4"/>
          </p:cNvPr>
          <p:cNvSpPr/>
          <p:nvPr/>
        </p:nvSpPr>
        <p:spPr>
          <a:xfrm>
            <a:off x="6948264" y="6309321"/>
            <a:ext cx="1224136" cy="322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88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04196" y="6270810"/>
            <a:ext cx="533400" cy="381000"/>
          </a:xfrm>
        </p:spPr>
        <p:txBody>
          <a:bodyPr>
            <a:normAutofit/>
          </a:bodyPr>
          <a:lstStyle/>
          <a:p>
            <a:fld id="{1AD93096-5B34-4342-9326-69289CEAE4C2}" type="slidenum">
              <a:rPr lang="ru-RU" sz="1600" smtClean="0">
                <a:solidFill>
                  <a:schemeClr val="bg1"/>
                </a:solidFill>
              </a:rPr>
              <a:pPr/>
              <a:t>3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hlinkClick r:id="rId4"/>
          </p:cNvPr>
          <p:cNvSpPr/>
          <p:nvPr/>
        </p:nvSpPr>
        <p:spPr>
          <a:xfrm>
            <a:off x="6372200" y="6309321"/>
            <a:ext cx="1224136" cy="322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5574" y="226740"/>
            <a:ext cx="849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B2432F"/>
                </a:solidFill>
              </a:rPr>
              <a:t>МОДЕЛИРОВАНИЕ КАК УПРАВЛЕНЧЕСКАЯ ЗАДАЧА</a:t>
            </a:r>
            <a:endParaRPr lang="ru-RU" sz="2400" dirty="0">
              <a:solidFill>
                <a:srgbClr val="B2432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809411"/>
            <a:ext cx="403244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>
              <a:buBlip>
                <a:blip r:embed="rId5"/>
              </a:buBlip>
            </a:pPr>
            <a:r>
              <a:rPr lang="ru-RU" sz="2400" dirty="0" smtClean="0"/>
              <a:t>Моделирование - одна </a:t>
            </a:r>
            <a:r>
              <a:rPr lang="ru-RU" sz="2400" dirty="0"/>
              <a:t>из основных </a:t>
            </a:r>
            <a:r>
              <a:rPr lang="ru-RU" sz="2400" dirty="0" smtClean="0"/>
              <a:t>задач финансового </a:t>
            </a:r>
            <a:r>
              <a:rPr lang="ru-RU" sz="2400" dirty="0" smtClean="0"/>
              <a:t>директора, главного бухгалтера и любого другого менеджера</a:t>
            </a:r>
            <a:endParaRPr lang="ru-RU" sz="2400" dirty="0"/>
          </a:p>
          <a:p>
            <a:pPr marL="533400" indent="-533400">
              <a:buBlip>
                <a:blip r:embed="rId5"/>
              </a:buBlip>
            </a:pPr>
            <a:r>
              <a:rPr lang="ru-RU" sz="2400" dirty="0" smtClean="0"/>
              <a:t>Каждая модель должна:</a:t>
            </a:r>
          </a:p>
          <a:p>
            <a:pPr marL="804863" lvl="1" indent="-347663">
              <a:buBlip>
                <a:blip r:embed="rId5"/>
              </a:buBlip>
            </a:pPr>
            <a:r>
              <a:rPr lang="ru-RU" sz="2000" dirty="0" smtClean="0"/>
              <a:t>выделять главное, отбрасывая второстепенные детали;</a:t>
            </a:r>
          </a:p>
          <a:p>
            <a:pPr marL="804863" lvl="1" indent="-347663">
              <a:buBlip>
                <a:blip r:embed="rId5"/>
              </a:buBlip>
            </a:pPr>
            <a:r>
              <a:rPr lang="ru-RU" sz="2000" dirty="0" smtClean="0"/>
              <a:t>корректно описывать рассматриваемую область;</a:t>
            </a:r>
          </a:p>
          <a:p>
            <a:pPr marL="804863" lvl="1" indent="-347663">
              <a:buBlip>
                <a:blip r:embed="rId5"/>
              </a:buBlip>
            </a:pPr>
            <a:r>
              <a:rPr lang="ru-RU" sz="2000" dirty="0" smtClean="0"/>
              <a:t>быть </a:t>
            </a:r>
            <a:r>
              <a:rPr lang="ru-RU" sz="2000" dirty="0"/>
              <a:t>согласована с другими задачами/моделями </a:t>
            </a:r>
            <a:r>
              <a:rPr lang="ru-RU" sz="2000" dirty="0" smtClean="0"/>
              <a:t>бизнеса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10561" b="3165"/>
          <a:stretch/>
        </p:blipFill>
        <p:spPr bwMode="auto">
          <a:xfrm>
            <a:off x="258385" y="1412776"/>
            <a:ext cx="4673655" cy="3960440"/>
          </a:xfrm>
          <a:prstGeom prst="rect">
            <a:avLst/>
          </a:prstGeom>
          <a:ln w="19050" cmpd="dbl">
            <a:solidFill>
              <a:srgbClr val="B2432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7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04196" y="6270810"/>
            <a:ext cx="533400" cy="381000"/>
          </a:xfrm>
        </p:spPr>
        <p:txBody>
          <a:bodyPr>
            <a:normAutofit/>
          </a:bodyPr>
          <a:lstStyle/>
          <a:p>
            <a:fld id="{1AD93096-5B34-4342-9326-69289CEAE4C2}" type="slidenum">
              <a:rPr lang="ru-RU" sz="1600" smtClean="0">
                <a:solidFill>
                  <a:schemeClr val="bg1"/>
                </a:solidFill>
              </a:rPr>
              <a:pPr/>
              <a:t>4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hlinkClick r:id="rId4"/>
          </p:cNvPr>
          <p:cNvSpPr/>
          <p:nvPr/>
        </p:nvSpPr>
        <p:spPr>
          <a:xfrm>
            <a:off x="6372200" y="6309321"/>
            <a:ext cx="1224136" cy="322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5574" y="226740"/>
            <a:ext cx="51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B2432F"/>
                </a:solidFill>
              </a:rPr>
              <a:t>МОДЕЛИ и НОТАЦИИ</a:t>
            </a:r>
            <a:endParaRPr lang="ru-RU" sz="2400" dirty="0">
              <a:solidFill>
                <a:srgbClr val="B2432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t="3925" r="6651" b="16656"/>
          <a:stretch/>
        </p:blipFill>
        <p:spPr bwMode="auto">
          <a:xfrm>
            <a:off x="467544" y="764704"/>
            <a:ext cx="3178630" cy="2492606"/>
          </a:xfrm>
          <a:prstGeom prst="rect">
            <a:avLst/>
          </a:prstGeom>
          <a:ln w="19050" cmpd="dbl">
            <a:solidFill>
              <a:srgbClr val="B2432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10" y="1052736"/>
            <a:ext cx="2900774" cy="2341889"/>
          </a:xfrm>
          <a:prstGeom prst="rect">
            <a:avLst/>
          </a:prstGeom>
          <a:ln w="19050" cmpd="dbl">
            <a:solidFill>
              <a:srgbClr val="B2432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66" y="3622911"/>
            <a:ext cx="3499470" cy="2287055"/>
          </a:xfrm>
          <a:prstGeom prst="rect">
            <a:avLst/>
          </a:prstGeom>
          <a:ln w="19050" cmpd="dbl">
            <a:solidFill>
              <a:srgbClr val="B2432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55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04196" y="6270810"/>
            <a:ext cx="533400" cy="381000"/>
          </a:xfrm>
        </p:spPr>
        <p:txBody>
          <a:bodyPr>
            <a:normAutofit/>
          </a:bodyPr>
          <a:lstStyle/>
          <a:p>
            <a:fld id="{1AD93096-5B34-4342-9326-69289CEAE4C2}" type="slidenum">
              <a:rPr lang="ru-RU" sz="1600" smtClean="0">
                <a:solidFill>
                  <a:schemeClr val="bg1"/>
                </a:solidFill>
              </a:rPr>
              <a:pPr/>
              <a:t>5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hlinkClick r:id="rId4"/>
          </p:cNvPr>
          <p:cNvSpPr/>
          <p:nvPr/>
        </p:nvSpPr>
        <p:spPr>
          <a:xfrm>
            <a:off x="6372200" y="6309321"/>
            <a:ext cx="1224136" cy="322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5574" y="226740"/>
            <a:ext cx="51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B2432F"/>
                </a:solidFill>
              </a:rPr>
              <a:t>НОТАЦИИ В НАЛОГАХ. ЕСТЬ ЛИ?</a:t>
            </a:r>
            <a:endParaRPr lang="ru-RU" sz="2400" dirty="0">
              <a:solidFill>
                <a:srgbClr val="B2432F"/>
              </a:solidFill>
            </a:endParaRPr>
          </a:p>
        </p:txBody>
      </p:sp>
      <p:pic>
        <p:nvPicPr>
          <p:cNvPr id="2050" name="Picture 2" descr="C:\Users\1\Documents\# БИЗНЕС\Продвижение\Ведомости - Клуб ФД 20.09.2012\zakaz_fict_uslu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7" y="836712"/>
            <a:ext cx="5328592" cy="3314935"/>
          </a:xfrm>
          <a:prstGeom prst="rect">
            <a:avLst/>
          </a:prstGeom>
          <a:ln w="19050" cmpd="dbl">
            <a:solidFill>
              <a:srgbClr val="B2432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ocuments\# БИЗНЕС\Продвижение\Ведомости - Клуб ФД 20.09.2012\ekin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371975" cy="2200275"/>
          </a:xfrm>
          <a:prstGeom prst="rect">
            <a:avLst/>
          </a:prstGeom>
          <a:ln w="19050" cmpd="dbl">
            <a:solidFill>
              <a:srgbClr val="B2432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ocuments\# БИЗНЕС\Продвижение\Ведомости - Клуб ФД 20.09.2012\86681_image_lar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68960"/>
            <a:ext cx="4176464" cy="2784309"/>
          </a:xfrm>
          <a:prstGeom prst="rect">
            <a:avLst/>
          </a:prstGeom>
          <a:ln w="19050" cmpd="dbl">
            <a:solidFill>
              <a:srgbClr val="B2432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7504" y="4327936"/>
            <a:ext cx="28383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B24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практика и опыт общения с коллегами позволяют заключить, что в области налогов такого языка </a:t>
            </a:r>
            <a:r>
              <a:rPr lang="ru-RU" b="1" dirty="0" smtClean="0">
                <a:solidFill>
                  <a:srgbClr val="B24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b="1" dirty="0">
                <a:solidFill>
                  <a:srgbClr val="B24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существует.</a:t>
            </a:r>
          </a:p>
        </p:txBody>
      </p:sp>
    </p:spTree>
    <p:extLst>
      <p:ext uri="{BB962C8B-B14F-4D97-AF65-F5344CB8AC3E}">
        <p14:creationId xmlns:p14="http://schemas.microsoft.com/office/powerpoint/2010/main" val="261542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04196" y="6270810"/>
            <a:ext cx="533400" cy="381000"/>
          </a:xfrm>
        </p:spPr>
        <p:txBody>
          <a:bodyPr>
            <a:normAutofit/>
          </a:bodyPr>
          <a:lstStyle/>
          <a:p>
            <a:fld id="{1AD93096-5B34-4342-9326-69289CEAE4C2}" type="slidenum">
              <a:rPr lang="ru-RU" sz="1600" smtClean="0">
                <a:solidFill>
                  <a:schemeClr val="bg1"/>
                </a:solidFill>
              </a:rPr>
              <a:pPr/>
              <a:t>6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hlinkClick r:id="rId4"/>
          </p:cNvPr>
          <p:cNvSpPr/>
          <p:nvPr/>
        </p:nvSpPr>
        <p:spPr>
          <a:xfrm>
            <a:off x="6372200" y="6309321"/>
            <a:ext cx="1224136" cy="322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5574" y="226740"/>
            <a:ext cx="51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B2432F"/>
                </a:solidFill>
              </a:rPr>
              <a:t>НОТАЦИИ В БИЗНЕСЕ</a:t>
            </a:r>
            <a:endParaRPr lang="ru-RU" sz="2400" dirty="0">
              <a:solidFill>
                <a:srgbClr val="B2432F"/>
              </a:solidFill>
            </a:endParaRPr>
          </a:p>
        </p:txBody>
      </p:sp>
      <p:pic>
        <p:nvPicPr>
          <p:cNvPr id="4098" name="Picture 2" descr="http://www.betec.ru/images/bep/gsd/gsd7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717" y="783444"/>
            <a:ext cx="3751707" cy="5122814"/>
          </a:xfrm>
          <a:prstGeom prst="rect">
            <a:avLst/>
          </a:prstGeom>
          <a:ln w="19050" cmpd="dbl">
            <a:solidFill>
              <a:srgbClr val="B2432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847517" y="792622"/>
            <a:ext cx="3451775" cy="5113636"/>
            <a:chOff x="5157148" y="2277193"/>
            <a:chExt cx="2655212" cy="3933566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7148" y="2277193"/>
              <a:ext cx="2655212" cy="3933566"/>
            </a:xfrm>
            <a:prstGeom prst="rect">
              <a:avLst/>
            </a:prstGeom>
            <a:ln w="19050" cmpd="dbl">
              <a:solidFill>
                <a:srgbClr val="B2432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564540" y="2304899"/>
              <a:ext cx="10850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/>
                <a:t>Карта ССП</a:t>
              </a:r>
              <a:endParaRPr lang="ru-RU" sz="1600" b="1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928706" y="2405108"/>
            <a:ext cx="4826970" cy="2752084"/>
            <a:chOff x="4211960" y="1318295"/>
            <a:chExt cx="4638675" cy="255612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1340768"/>
              <a:ext cx="4638675" cy="2533650"/>
            </a:xfrm>
            <a:prstGeom prst="rect">
              <a:avLst/>
            </a:prstGeom>
            <a:ln w="19050" cmpd="dbl">
              <a:solidFill>
                <a:srgbClr val="B2432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308518" y="1318295"/>
              <a:ext cx="1544825" cy="411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/>
                <a:t>График </a:t>
              </a:r>
              <a:r>
                <a:rPr lang="ru-RU" sz="1600" b="1" dirty="0" err="1" smtClean="0"/>
                <a:t>Ганта</a:t>
              </a:r>
              <a:endParaRPr lang="ru-RU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9720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04196" y="6270810"/>
            <a:ext cx="533400" cy="381000"/>
          </a:xfrm>
        </p:spPr>
        <p:txBody>
          <a:bodyPr>
            <a:normAutofit/>
          </a:bodyPr>
          <a:lstStyle/>
          <a:p>
            <a:fld id="{1AD93096-5B34-4342-9326-69289CEAE4C2}" type="slidenum">
              <a:rPr lang="ru-RU" sz="1600" smtClean="0">
                <a:solidFill>
                  <a:schemeClr val="bg1"/>
                </a:solidFill>
              </a:rPr>
              <a:pPr/>
              <a:t>7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3" y="764704"/>
            <a:ext cx="38884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>
              <a:buBlip>
                <a:blip r:embed="rId4"/>
              </a:buBlip>
            </a:pPr>
            <a:r>
              <a:rPr lang="ru-RU" sz="2800" dirty="0" smtClean="0"/>
              <a:t>Налоговая модель – часть общей модели управлением бизнесом </a:t>
            </a:r>
            <a:r>
              <a:rPr lang="ru-RU" sz="2800" b="1" dirty="0" smtClean="0"/>
              <a:t>=</a:t>
            </a:r>
            <a:r>
              <a:rPr lang="en-US" sz="2800" b="1" dirty="0" smtClean="0"/>
              <a:t>&gt; </a:t>
            </a:r>
            <a:r>
              <a:rPr lang="ru-RU" sz="2800" dirty="0" smtClean="0"/>
              <a:t>необходим </a:t>
            </a:r>
            <a:r>
              <a:rPr lang="ru-RU" sz="2800" b="1" u="sng" dirty="0" smtClean="0"/>
              <a:t>общий элемент для стыковки</a:t>
            </a:r>
            <a:r>
              <a:rPr lang="ru-RU" sz="2800" dirty="0" smtClean="0"/>
              <a:t> различных моделей</a:t>
            </a:r>
            <a:endParaRPr lang="ru-RU" sz="2800" dirty="0"/>
          </a:p>
          <a:p>
            <a:pPr marL="533400" indent="-533400">
              <a:buBlip>
                <a:blip r:embed="rId4"/>
              </a:buBlip>
            </a:pPr>
            <a:r>
              <a:rPr lang="ru-RU" sz="2800" dirty="0" smtClean="0"/>
              <a:t>В нашей методологии – это </a:t>
            </a:r>
            <a:r>
              <a:rPr lang="ru-RU" sz="2800" b="1" dirty="0" smtClean="0"/>
              <a:t>Бизнес-объект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55574" y="226740"/>
            <a:ext cx="8060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B2432F"/>
                </a:solidFill>
              </a:rPr>
              <a:t>МЕТОДОЛОГИЯ: Бизнес-объект</a:t>
            </a:r>
            <a:endParaRPr lang="ru-RU" sz="2400" dirty="0">
              <a:solidFill>
                <a:srgbClr val="B2432F"/>
              </a:solidFill>
            </a:endParaRPr>
          </a:p>
        </p:txBody>
      </p:sp>
      <p:sp>
        <p:nvSpPr>
          <p:cNvPr id="22" name="Прямоугольник 21">
            <a:hlinkClick r:id="rId5"/>
          </p:cNvPr>
          <p:cNvSpPr/>
          <p:nvPr/>
        </p:nvSpPr>
        <p:spPr>
          <a:xfrm>
            <a:off x="6372200" y="6309321"/>
            <a:ext cx="1224136" cy="322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Users\1\Documents\# БИЗНЕС\Продвижение\Нотация Налоговых Моделей\Картинки\Колобок_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9" t="7157" r="24614" b="61314"/>
          <a:stretch/>
        </p:blipFill>
        <p:spPr bwMode="auto">
          <a:xfrm>
            <a:off x="1403648" y="2357181"/>
            <a:ext cx="2333534" cy="2007923"/>
          </a:xfrm>
          <a:prstGeom prst="rect">
            <a:avLst/>
          </a:prstGeom>
          <a:ln w="19050" cmpd="dbl">
            <a:solidFill>
              <a:srgbClr val="B2432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5" y="4149080"/>
            <a:ext cx="1480960" cy="179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" y="1052736"/>
            <a:ext cx="990636" cy="166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52736"/>
            <a:ext cx="111898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78951"/>
            <a:ext cx="1680375" cy="159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09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04196" y="6270810"/>
            <a:ext cx="533400" cy="381000"/>
          </a:xfrm>
        </p:spPr>
        <p:txBody>
          <a:bodyPr>
            <a:normAutofit/>
          </a:bodyPr>
          <a:lstStyle/>
          <a:p>
            <a:fld id="{1AD93096-5B34-4342-9326-69289CEAE4C2}" type="slidenum">
              <a:rPr lang="ru-RU" sz="1600" smtClean="0">
                <a:solidFill>
                  <a:schemeClr val="bg1"/>
                </a:solidFill>
              </a:rPr>
              <a:pPr/>
              <a:t>8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574" y="226740"/>
            <a:ext cx="798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B2432F"/>
                </a:solidFill>
              </a:rPr>
              <a:t>МЕТОДОЛОГИЯ: постановка задачи</a:t>
            </a:r>
            <a:endParaRPr lang="ru-RU" sz="2400" dirty="0">
              <a:solidFill>
                <a:srgbClr val="B2432F"/>
              </a:solidFill>
            </a:endParaRPr>
          </a:p>
        </p:txBody>
      </p:sp>
      <p:sp>
        <p:nvSpPr>
          <p:cNvPr id="22" name="Прямоугольник 21">
            <a:hlinkClick r:id="rId4"/>
          </p:cNvPr>
          <p:cNvSpPr/>
          <p:nvPr/>
        </p:nvSpPr>
        <p:spPr>
          <a:xfrm>
            <a:off x="6372200" y="6309321"/>
            <a:ext cx="1224136" cy="322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148064" y="1556792"/>
            <a:ext cx="39025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446088">
              <a:buBlip>
                <a:blip r:embed="rId5"/>
              </a:buBlip>
            </a:pPr>
            <a:r>
              <a:rPr lang="ru-RU" sz="2400" b="1" dirty="0" smtClean="0"/>
              <a:t>Юрисдикция</a:t>
            </a:r>
            <a:r>
              <a:rPr lang="ru-RU" sz="2400" dirty="0" smtClean="0"/>
              <a:t>, </a:t>
            </a:r>
            <a:r>
              <a:rPr lang="ru-RU" sz="2400" dirty="0"/>
              <a:t>в </a:t>
            </a:r>
            <a:r>
              <a:rPr lang="ru-RU" sz="2400" dirty="0" smtClean="0"/>
              <a:t>которой </a:t>
            </a:r>
            <a:r>
              <a:rPr lang="ru-RU" sz="2400" dirty="0"/>
              <a:t>находится и действует </a:t>
            </a:r>
            <a:r>
              <a:rPr lang="ru-RU" sz="2400" dirty="0" smtClean="0"/>
              <a:t>Бизнес-объект.</a:t>
            </a:r>
          </a:p>
          <a:p>
            <a:pPr marL="446088" indent="-446088"/>
            <a:endParaRPr lang="ru-RU" sz="2400" dirty="0"/>
          </a:p>
          <a:p>
            <a:pPr marL="446088" indent="-446088">
              <a:buBlip>
                <a:blip r:embed="rId5"/>
              </a:buBlip>
            </a:pPr>
            <a:r>
              <a:rPr lang="ru-RU" sz="2400" b="1" dirty="0" smtClean="0"/>
              <a:t>Экономический эффект</a:t>
            </a:r>
            <a:r>
              <a:rPr lang="ru-RU" sz="2400" dirty="0"/>
              <a:t> </a:t>
            </a:r>
            <a:r>
              <a:rPr lang="ru-RU" sz="2400" b="1" dirty="0" smtClean="0"/>
              <a:t>состояния</a:t>
            </a:r>
            <a:r>
              <a:rPr lang="ru-RU" sz="2400" dirty="0" smtClean="0"/>
              <a:t> – финансовые и иные (в т. ч., качественные) показатели целевого состояния Бизнес-объекта.</a:t>
            </a:r>
            <a:endParaRPr lang="ru-RU" sz="2400" dirty="0"/>
          </a:p>
        </p:txBody>
      </p:sp>
      <p:pic>
        <p:nvPicPr>
          <p:cNvPr id="4098" name="Picture 2" descr="C:\Users\1\Documents\# БИЗНЕС\Продвижение\Нотация Налоговых Моделей\Картинки\рис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4907271" cy="3312367"/>
          </a:xfrm>
          <a:prstGeom prst="rect">
            <a:avLst/>
          </a:prstGeom>
          <a:ln w="19050" cmpd="dbl">
            <a:solidFill>
              <a:srgbClr val="B2432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908720"/>
            <a:ext cx="1152128" cy="576064"/>
          </a:xfrm>
          <a:prstGeom prst="rect">
            <a:avLst/>
          </a:prstGeom>
          <a:noFill/>
          <a:ln w="38100">
            <a:solidFill>
              <a:srgbClr val="B2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3356992"/>
            <a:ext cx="1338808" cy="648072"/>
          </a:xfrm>
          <a:prstGeom prst="rect">
            <a:avLst/>
          </a:prstGeom>
          <a:noFill/>
          <a:ln w="38100">
            <a:solidFill>
              <a:srgbClr val="B2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19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04196" y="6270810"/>
            <a:ext cx="533400" cy="381000"/>
          </a:xfrm>
        </p:spPr>
        <p:txBody>
          <a:bodyPr>
            <a:normAutofit/>
          </a:bodyPr>
          <a:lstStyle/>
          <a:p>
            <a:fld id="{1AD93096-5B34-4342-9326-69289CEAE4C2}" type="slidenum">
              <a:rPr lang="ru-RU" sz="1600" smtClean="0">
                <a:solidFill>
                  <a:schemeClr val="bg1"/>
                </a:solidFill>
              </a:rPr>
              <a:pPr/>
              <a:t>9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574" y="226740"/>
            <a:ext cx="734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B2432F"/>
                </a:solidFill>
              </a:rPr>
              <a:t>МЕТОДОЛОГИЯ: реализация </a:t>
            </a:r>
            <a:r>
              <a:rPr lang="ru-RU" sz="2400" b="1" dirty="0">
                <a:solidFill>
                  <a:srgbClr val="B2432F"/>
                </a:solidFill>
              </a:rPr>
              <a:t>задачи</a:t>
            </a:r>
            <a:endParaRPr lang="ru-RU" sz="2400" dirty="0">
              <a:solidFill>
                <a:srgbClr val="B2432F"/>
              </a:solidFill>
            </a:endParaRPr>
          </a:p>
        </p:txBody>
      </p:sp>
      <p:sp>
        <p:nvSpPr>
          <p:cNvPr id="22" name="Прямоугольник 21">
            <a:hlinkClick r:id="rId4"/>
          </p:cNvPr>
          <p:cNvSpPr/>
          <p:nvPr/>
        </p:nvSpPr>
        <p:spPr>
          <a:xfrm>
            <a:off x="6372200" y="6309321"/>
            <a:ext cx="1224136" cy="322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рис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051" y="1788720"/>
            <a:ext cx="5049445" cy="2720400"/>
          </a:xfrm>
          <a:prstGeom prst="rect">
            <a:avLst/>
          </a:prstGeom>
          <a:ln w="19050" cmpd="dbl">
            <a:solidFill>
              <a:srgbClr val="B2432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496" y="665976"/>
            <a:ext cx="397459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Blip>
                <a:blip r:embed="rId6"/>
              </a:buBlip>
            </a:pPr>
            <a:r>
              <a:rPr lang="ru-RU" b="1" dirty="0" smtClean="0"/>
              <a:t>«Формула </a:t>
            </a:r>
            <a:r>
              <a:rPr lang="ru-RU" b="1" dirty="0"/>
              <a:t>модели»</a:t>
            </a:r>
            <a:r>
              <a:rPr lang="ru-RU" dirty="0"/>
              <a:t> - </a:t>
            </a:r>
            <a:r>
              <a:rPr lang="ru-RU" dirty="0" smtClean="0"/>
              <a:t>увязывает все условия</a:t>
            </a:r>
            <a:r>
              <a:rPr lang="ru-RU" dirty="0"/>
              <a:t>, одновременное выполнение которых необходимо для достижения </a:t>
            </a:r>
            <a:r>
              <a:rPr lang="ru-RU" dirty="0" smtClean="0"/>
              <a:t>экономического эффекта.</a:t>
            </a:r>
          </a:p>
          <a:p>
            <a:pPr marL="358775" indent="-358775">
              <a:buBlip>
                <a:blip r:embed="rId6"/>
              </a:buBlip>
            </a:pPr>
            <a:r>
              <a:rPr lang="ru-RU" b="1" dirty="0"/>
              <a:t>Субъекты модели</a:t>
            </a:r>
            <a:r>
              <a:rPr lang="ru-RU" dirty="0"/>
              <a:t> </a:t>
            </a:r>
            <a:r>
              <a:rPr lang="ru-RU" dirty="0" smtClean="0"/>
              <a:t>– юридические </a:t>
            </a:r>
            <a:r>
              <a:rPr lang="ru-RU" dirty="0"/>
              <a:t>и физические лица, выполняющие в ней различные функции (например, продавца или покупателя</a:t>
            </a:r>
            <a:r>
              <a:rPr lang="ru-RU" dirty="0" smtClean="0"/>
              <a:t>).</a:t>
            </a:r>
          </a:p>
          <a:p>
            <a:pPr marL="358775" indent="-358775">
              <a:buBlip>
                <a:blip r:embed="rId6"/>
              </a:buBlip>
            </a:pPr>
            <a:r>
              <a:rPr lang="ru-RU" b="1" dirty="0"/>
              <a:t>Отношения между субъектами модели</a:t>
            </a:r>
            <a:r>
              <a:rPr lang="ru-RU" dirty="0"/>
              <a:t> - все виды взаимодействия между субъектами (например, сделки купли-продажи).</a:t>
            </a:r>
          </a:p>
          <a:p>
            <a:pPr marL="358775" indent="-358775">
              <a:buBlip>
                <a:blip r:embed="rId6"/>
              </a:buBlip>
            </a:pPr>
            <a:r>
              <a:rPr lang="ru-RU" b="1" dirty="0" smtClean="0"/>
              <a:t>Свойства субъектов </a:t>
            </a:r>
            <a:r>
              <a:rPr lang="ru-RU" dirty="0" smtClean="0"/>
              <a:t>- например</a:t>
            </a:r>
            <a:r>
              <a:rPr lang="ru-RU" dirty="0"/>
              <a:t>: система налогообложения – </a:t>
            </a:r>
            <a:r>
              <a:rPr lang="ru-RU" dirty="0" smtClean="0"/>
              <a:t>ОСНО, </a:t>
            </a:r>
            <a:r>
              <a:rPr lang="ru-RU" dirty="0"/>
              <a:t>количество человек в штате – </a:t>
            </a:r>
            <a:r>
              <a:rPr lang="ru-RU" dirty="0" smtClean="0"/>
              <a:t>10.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89376" y="3861048"/>
            <a:ext cx="1194792" cy="576064"/>
          </a:xfrm>
          <a:prstGeom prst="rect">
            <a:avLst/>
          </a:prstGeom>
          <a:noFill/>
          <a:ln w="38100">
            <a:solidFill>
              <a:srgbClr val="B2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98504" y="1844824"/>
            <a:ext cx="1185664" cy="504056"/>
          </a:xfrm>
          <a:prstGeom prst="rect">
            <a:avLst/>
          </a:prstGeom>
          <a:noFill/>
          <a:ln w="38100">
            <a:solidFill>
              <a:srgbClr val="B2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2708920"/>
            <a:ext cx="936104" cy="864096"/>
          </a:xfrm>
          <a:prstGeom prst="rect">
            <a:avLst/>
          </a:prstGeom>
          <a:noFill/>
          <a:ln w="38100">
            <a:solidFill>
              <a:srgbClr val="B24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14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886ECBE-896A-4335-9150-6BC1552F32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728</Words>
  <Application>Microsoft Office PowerPoint</Application>
  <PresentationFormat>Экран (4:3)</PresentationFormat>
  <Paragraphs>107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Academic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ССП</cp:keywords>
  <cp:lastModifiedBy/>
  <cp:revision>1</cp:revision>
  <dcterms:created xsi:type="dcterms:W3CDTF">2011-10-08T15:53:49Z</dcterms:created>
  <dcterms:modified xsi:type="dcterms:W3CDTF">2012-10-10T07:15:14Z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TC101671251049</vt:lpwstr>
  </property>
</Properties>
</file>