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18"/>
  </p:notesMasterIdLst>
  <p:sldIdLst>
    <p:sldId id="256" r:id="rId3"/>
    <p:sldId id="272" r:id="rId4"/>
    <p:sldId id="307" r:id="rId5"/>
    <p:sldId id="296" r:id="rId6"/>
    <p:sldId id="304" r:id="rId7"/>
    <p:sldId id="303" r:id="rId8"/>
    <p:sldId id="297" r:id="rId9"/>
    <p:sldId id="305" r:id="rId10"/>
    <p:sldId id="301" r:id="rId11"/>
    <p:sldId id="302" r:id="rId12"/>
    <p:sldId id="306" r:id="rId13"/>
    <p:sldId id="309" r:id="rId14"/>
    <p:sldId id="299" r:id="rId15"/>
    <p:sldId id="298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432F"/>
    <a:srgbClr val="C2CFD0"/>
    <a:srgbClr val="728B93"/>
    <a:srgbClr val="E9D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19.09.2012 16:46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19.09.2012 16:46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19.09.2012 16:46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19.09.2012 16:46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19.09.2012 16:46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19.09.2012 16:46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19.09.2012 16:46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19.09.2012 16:46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19.09.2012 16:46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19.09.2012 16:46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19.09.2012 16:46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19.09.2012 16:46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hyperlink" Target="http://www.pbltd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hyperlink" Target="http://www.pbltd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hyperlink" Target="http://www.pbltd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pbltd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jpeg"/><Relationship Id="rId5" Type="http://schemas.openxmlformats.org/officeDocument/2006/relationships/hyperlink" Target="http://www.pbltd.ru/" TargetMode="Externa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mailto:pavel.borovkov@pbltd.ru" TargetMode="External"/><Relationship Id="rId4" Type="http://schemas.openxmlformats.org/officeDocument/2006/relationships/hyperlink" Target="http://www.pblt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bltd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pbltd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www.pbltd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hyperlink" Target="http://www.pbltd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hyperlink" Target="http://www.pbltd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pbltd.ru/" TargetMode="External"/><Relationship Id="rId10" Type="http://schemas.openxmlformats.org/officeDocument/2006/relationships/image" Target="../media/image23.emf"/><Relationship Id="rId4" Type="http://schemas.openxmlformats.org/officeDocument/2006/relationships/image" Target="../media/image8.png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hyperlink" Target="http://www.pbltd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hyperlink" Target="http://www.pblt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/>
        </p:nvSpPr>
        <p:spPr>
          <a:xfrm>
            <a:off x="1733871" y="3284984"/>
            <a:ext cx="5688632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B2432F"/>
                </a:solidFill>
              </a:rPr>
              <a:t>Клуб Финансовых </a:t>
            </a:r>
            <a:r>
              <a:rPr lang="ru-RU" b="1" dirty="0" smtClean="0">
                <a:solidFill>
                  <a:srgbClr val="B2432F"/>
                </a:solidFill>
              </a:rPr>
              <a:t>Директоров</a:t>
            </a:r>
            <a:endParaRPr lang="ru-RU" b="1" dirty="0">
              <a:solidFill>
                <a:srgbClr val="B2432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9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МЕТОДОЛОГИЯ: </a:t>
            </a:r>
            <a:r>
              <a:rPr lang="ru-RU" sz="2400" b="1" dirty="0" smtClean="0">
                <a:solidFill>
                  <a:srgbClr val="B2432F"/>
                </a:solidFill>
              </a:rPr>
              <a:t>клиентский и </a:t>
            </a:r>
            <a:r>
              <a:rPr lang="ru-RU" sz="2400" b="1" dirty="0" smtClean="0">
                <a:solidFill>
                  <a:srgbClr val="B2432F"/>
                </a:solidFill>
              </a:rPr>
              <a:t>производственный разрезы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рис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24" y="908720"/>
            <a:ext cx="3966685" cy="4248472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908720"/>
            <a:ext cx="4800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6"/>
              </a:buBlip>
            </a:pPr>
            <a:r>
              <a:rPr lang="ru-RU" sz="2000" b="1" dirty="0"/>
              <a:t>Клиентское описание</a:t>
            </a:r>
            <a:r>
              <a:rPr lang="ru-RU" sz="2000" dirty="0"/>
              <a:t> </a:t>
            </a:r>
            <a:r>
              <a:rPr lang="ru-RU" sz="2000" dirty="0" smtClean="0"/>
              <a:t>– постановка задачи, описание целевого </a:t>
            </a:r>
            <a:r>
              <a:rPr lang="ru-RU" sz="2000" dirty="0"/>
              <a:t>состояние бизнес-объекта и </a:t>
            </a:r>
            <a:r>
              <a:rPr lang="ru-RU" sz="2000" dirty="0" smtClean="0"/>
              <a:t>предлагаемого решения.</a:t>
            </a:r>
            <a:endParaRPr lang="ru-RU" sz="2000" dirty="0"/>
          </a:p>
          <a:p>
            <a:pPr marL="533400" indent="-533400">
              <a:buBlip>
                <a:blip r:embed="rId6"/>
              </a:buBlip>
            </a:pPr>
            <a:r>
              <a:rPr lang="ru-RU" sz="2000" b="1" dirty="0"/>
              <a:t>Производственное описание </a:t>
            </a:r>
            <a:r>
              <a:rPr lang="ru-RU" sz="2000" dirty="0"/>
              <a:t>- для технической реализации модели, </a:t>
            </a:r>
            <a:r>
              <a:rPr lang="ru-RU" sz="2000" dirty="0" smtClean="0"/>
              <a:t>работы </a:t>
            </a:r>
            <a:r>
              <a:rPr lang="ru-RU" sz="2000" dirty="0"/>
              <a:t>конкретных специалистов (юристов, бухгалтеров и т.д.).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414908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6"/>
              </a:buBlip>
            </a:pPr>
            <a:r>
              <a:rPr lang="ru-RU" sz="2000" dirty="0"/>
              <a:t>Модель описывает изменение бизнес-объекта </a:t>
            </a:r>
            <a:r>
              <a:rPr lang="ru-RU" sz="2000" b="1" dirty="0"/>
              <a:t>от начального состояния к целевому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62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34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ВНЕДРЕНИЕ И АНАЛИЗ МОДЕЛИ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рис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24" y="1412776"/>
            <a:ext cx="3966685" cy="4248472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364095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Стоимость</a:t>
            </a:r>
            <a:r>
              <a:rPr lang="ru-RU" dirty="0" smtClean="0"/>
              <a:t> – процессные нотации (производственный разрез), стоимостной анализ.</a:t>
            </a:r>
            <a:endParaRPr lang="ru-RU" dirty="0" smtClean="0"/>
          </a:p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Результат от модели </a:t>
            </a:r>
            <a:r>
              <a:rPr lang="ru-RU" dirty="0" smtClean="0"/>
              <a:t>– заложен в свойствах состояний: начальном, промежуточном, целевом.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Эффективность</a:t>
            </a:r>
            <a:r>
              <a:rPr lang="ru-RU" dirty="0" smtClean="0"/>
              <a:t> – соотнесение результата со стоимостью.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27103" y="836712"/>
            <a:ext cx="7413249" cy="3096344"/>
            <a:chOff x="327103" y="836712"/>
            <a:chExt cx="7413249" cy="309634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3663553" y="908720"/>
              <a:ext cx="4076799" cy="2304256"/>
            </a:xfrm>
            <a:prstGeom prst="line">
              <a:avLst/>
            </a:prstGeom>
            <a:ln w="19050">
              <a:solidFill>
                <a:srgbClr val="B243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3568" y="3284984"/>
              <a:ext cx="6342398" cy="648072"/>
            </a:xfrm>
            <a:prstGeom prst="line">
              <a:avLst/>
            </a:prstGeom>
            <a:ln w="19050">
              <a:solidFill>
                <a:srgbClr val="B243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03" y="836712"/>
              <a:ext cx="3524817" cy="2448272"/>
            </a:xfrm>
            <a:prstGeom prst="roundRect">
              <a:avLst>
                <a:gd name="adj" fmla="val 16667"/>
              </a:avLst>
            </a:prstGeom>
            <a:ln w="19050">
              <a:solidFill>
                <a:srgbClr val="B2432F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7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34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ПРИМЕР ИСПОЛЬЗОВАНИЯ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328592" cy="5007449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818703"/>
            <a:ext cx="33123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Юрисдикция -</a:t>
            </a:r>
            <a:r>
              <a:rPr lang="ru-RU" sz="1600" dirty="0" smtClean="0"/>
              <a:t> бизнес </a:t>
            </a:r>
            <a:r>
              <a:rPr lang="ru-RU" sz="1600" dirty="0"/>
              <a:t>будет вестись на территории </a:t>
            </a:r>
            <a:r>
              <a:rPr lang="ru-RU" sz="1600" dirty="0" smtClean="0"/>
              <a:t>РФ</a:t>
            </a:r>
            <a:r>
              <a:rPr lang="ru-RU" sz="1600" dirty="0" smtClean="0"/>
              <a:t>.</a:t>
            </a:r>
            <a:endParaRPr lang="ru-RU" sz="1600" dirty="0"/>
          </a:p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Экономический эффект </a:t>
            </a:r>
            <a:r>
              <a:rPr lang="ru-RU" sz="1600" dirty="0" smtClean="0"/>
              <a:t>– минимизация налогооблагаемой прибыли.</a:t>
            </a:r>
          </a:p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Формула</a:t>
            </a:r>
            <a:r>
              <a:rPr lang="ru-RU" sz="1600" dirty="0" smtClean="0"/>
              <a:t> - </a:t>
            </a:r>
            <a:r>
              <a:rPr lang="ru-RU" sz="1600" dirty="0"/>
              <a:t>система налогообложения одного из участников – ЕНВД, участниками модели становятся ООО и ИП, а также </a:t>
            </a:r>
            <a:r>
              <a:rPr lang="ru-RU" sz="1600" dirty="0" smtClean="0"/>
              <a:t>участники </a:t>
            </a:r>
            <a:r>
              <a:rPr lang="ru-RU" sz="1600" dirty="0"/>
              <a:t>совместно регулируют </a:t>
            </a:r>
            <a:r>
              <a:rPr lang="ru-RU" sz="1600" dirty="0" smtClean="0"/>
              <a:t>цены.</a:t>
            </a:r>
          </a:p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Вид отношений </a:t>
            </a:r>
            <a:r>
              <a:rPr lang="ru-RU" sz="1600" dirty="0" smtClean="0"/>
              <a:t>- </a:t>
            </a:r>
            <a:r>
              <a:rPr lang="ru-RU" sz="1600" dirty="0"/>
              <a:t>приобретение товара одним из </a:t>
            </a:r>
            <a:r>
              <a:rPr lang="ru-RU" sz="1600" dirty="0" smtClean="0"/>
              <a:t>участников.</a:t>
            </a:r>
          </a:p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Свойства</a:t>
            </a:r>
            <a:r>
              <a:rPr lang="ru-RU" sz="1600" dirty="0" smtClean="0"/>
              <a:t> - </a:t>
            </a:r>
            <a:r>
              <a:rPr lang="ru-RU" sz="1600" dirty="0"/>
              <a:t>в результате приобретения товара он оказался в собственности участника-ООО</a:t>
            </a:r>
            <a:r>
              <a:rPr lang="ru-RU" sz="1600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1916832"/>
            <a:ext cx="1224136" cy="123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Что </a:t>
            </a:r>
            <a:r>
              <a:rPr lang="ru-RU" sz="2400" b="1" dirty="0">
                <a:solidFill>
                  <a:srgbClr val="B2432F"/>
                </a:solidFill>
              </a:rPr>
              <a:t>сделано и что предстоит сделать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1218232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5"/>
              </a:buBlip>
            </a:pPr>
            <a:r>
              <a:rPr lang="ru-RU" sz="2400" b="1" dirty="0" smtClean="0"/>
              <a:t>Широкий </a:t>
            </a:r>
            <a:r>
              <a:rPr lang="ru-RU" sz="2400" b="1" dirty="0"/>
              <a:t>взгляд на предметную область: </a:t>
            </a:r>
            <a:endParaRPr lang="ru-RU" sz="2400" b="1" dirty="0" smtClean="0"/>
          </a:p>
          <a:p>
            <a:pPr marL="533400"/>
            <a:r>
              <a:rPr lang="ru-RU" sz="2400" dirty="0" smtClean="0"/>
              <a:t>не только оптимизация, но </a:t>
            </a:r>
            <a:r>
              <a:rPr lang="ru-RU" sz="2400" dirty="0" smtClean="0"/>
              <a:t>вообще - </a:t>
            </a:r>
            <a:r>
              <a:rPr lang="ru-RU" sz="2400" dirty="0" smtClean="0"/>
              <a:t>моделирование.</a:t>
            </a:r>
            <a:endParaRPr lang="ru-RU" sz="2400" dirty="0"/>
          </a:p>
          <a:p>
            <a:pPr marL="533400" indent="-533400">
              <a:buBlip>
                <a:blip r:embed="rId5"/>
              </a:buBlip>
            </a:pPr>
            <a:r>
              <a:rPr lang="ru-RU" sz="2400" b="1" dirty="0"/>
              <a:t>Два уровня рассмотрения: </a:t>
            </a:r>
            <a:endParaRPr lang="ru-RU" sz="2400" b="1" dirty="0" smtClean="0"/>
          </a:p>
          <a:p>
            <a:pPr marL="533400"/>
            <a:r>
              <a:rPr lang="ru-RU" sz="2400" dirty="0" smtClean="0"/>
              <a:t>Клиентский </a:t>
            </a:r>
            <a:r>
              <a:rPr lang="ru-RU" sz="2400" dirty="0"/>
              <a:t>и </a:t>
            </a:r>
            <a:r>
              <a:rPr lang="ru-RU" sz="2400" dirty="0"/>
              <a:t>Производственный.</a:t>
            </a:r>
            <a:endParaRPr lang="ru-RU" sz="2400" dirty="0"/>
          </a:p>
          <a:p>
            <a:pPr marL="533400" indent="-533400">
              <a:buBlip>
                <a:blip r:embed="rId5"/>
              </a:buBlip>
            </a:pPr>
            <a:r>
              <a:rPr lang="ru-RU" sz="2400" b="1" dirty="0"/>
              <a:t>Полноценная нотация: </a:t>
            </a:r>
            <a:endParaRPr lang="ru-RU" sz="2400" b="1" dirty="0" smtClean="0"/>
          </a:p>
          <a:p>
            <a:pPr marL="533400"/>
            <a:r>
              <a:rPr lang="ru-RU" sz="2400" dirty="0" smtClean="0"/>
              <a:t>собственный </a:t>
            </a:r>
            <a:r>
              <a:rPr lang="ru-RU" sz="2400" dirty="0"/>
              <a:t>язык + правила его применения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533400" indent="-533400">
              <a:buBlip>
                <a:blip r:embed="rId5"/>
              </a:buBlip>
            </a:pPr>
            <a:r>
              <a:rPr lang="ru-RU" sz="2400" b="1" dirty="0" smtClean="0"/>
              <a:t>Открытость </a:t>
            </a:r>
            <a:r>
              <a:rPr lang="ru-RU" sz="2400" b="1" dirty="0"/>
              <a:t>и дружественность </a:t>
            </a:r>
            <a:r>
              <a:rPr lang="ru-RU" sz="2400" b="1" dirty="0" smtClean="0"/>
              <a:t>модели: </a:t>
            </a:r>
          </a:p>
          <a:p>
            <a:pPr marL="533400"/>
            <a:r>
              <a:rPr lang="ru-RU" sz="2400" dirty="0" smtClean="0"/>
              <a:t>точки стыковки с другими управленческими моделями.</a:t>
            </a:r>
            <a:endParaRPr lang="ru-RU" sz="2400" dirty="0"/>
          </a:p>
          <a:p>
            <a:pPr marL="533400" indent="-533400">
              <a:buBlip>
                <a:blip r:embed="rId5"/>
              </a:buBlip>
            </a:pPr>
            <a:r>
              <a:rPr lang="ru-RU" sz="2400" b="1" dirty="0" smtClean="0"/>
              <a:t>IT-поддержка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marL="533400"/>
            <a:r>
              <a:rPr lang="ru-RU" sz="2400" dirty="0" smtClean="0"/>
              <a:t>вопрос </a:t>
            </a:r>
            <a:r>
              <a:rPr lang="ru-RU" sz="2400" dirty="0"/>
              <a:t>пока </a:t>
            </a:r>
            <a:r>
              <a:rPr lang="ru-RU" sz="2400" dirty="0" smtClean="0"/>
              <a:t>открыт - о</a:t>
            </a:r>
            <a:r>
              <a:rPr lang="ru-RU" sz="2400" dirty="0" smtClean="0"/>
              <a:t>т </a:t>
            </a:r>
            <a:r>
              <a:rPr lang="en-US" sz="2400" dirty="0" smtClean="0"/>
              <a:t>MS </a:t>
            </a:r>
            <a:r>
              <a:rPr lang="en-US" sz="2400" dirty="0"/>
              <a:t>Visio</a:t>
            </a:r>
            <a:r>
              <a:rPr lang="ru-RU" sz="2400" dirty="0"/>
              <a:t> до специализированного </a:t>
            </a:r>
            <a:r>
              <a:rPr lang="ru-RU" sz="2400" dirty="0" smtClean="0"/>
              <a:t>ПО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60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hlinkClick r:id="rId5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ТВОРЧЕСКИЕ </a:t>
            </a:r>
            <a:r>
              <a:rPr lang="ru-RU" sz="2400" b="1" dirty="0" smtClean="0">
                <a:solidFill>
                  <a:srgbClr val="B2432F"/>
                </a:solidFill>
              </a:rPr>
              <a:t>ПЛАНЫ</a:t>
            </a:r>
            <a:endParaRPr lang="ru-RU" sz="2400" dirty="0">
              <a:solidFill>
                <a:srgbClr val="B2432F"/>
              </a:solidFill>
            </a:endParaRPr>
          </a:p>
        </p:txBody>
      </p:sp>
      <p:pic>
        <p:nvPicPr>
          <p:cNvPr id="5122" name="Picture 2" descr="Наши план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536504" cy="5053190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3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rId4"/>
          </p:cNvPr>
          <p:cNvSpPr/>
          <p:nvPr/>
        </p:nvSpPr>
        <p:spPr>
          <a:xfrm>
            <a:off x="7574516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908720"/>
            <a:ext cx="7628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B2432F"/>
                </a:solidFill>
              </a:rPr>
              <a:t>Благодарим за внимание</a:t>
            </a:r>
          </a:p>
          <a:p>
            <a:r>
              <a:rPr lang="ru-RU" sz="3200" b="1" i="1" dirty="0">
                <a:solidFill>
                  <a:srgbClr val="B2432F"/>
                </a:solidFill>
              </a:rPr>
              <a:t>и надеемся на взаимовыгодное</a:t>
            </a:r>
          </a:p>
          <a:p>
            <a:r>
              <a:rPr lang="ru-RU" sz="3200" b="1" i="1" dirty="0">
                <a:solidFill>
                  <a:srgbClr val="B2432F"/>
                </a:solidFill>
              </a:rPr>
              <a:t>сотрудничество!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8628" y="4581128"/>
            <a:ext cx="357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моб</a:t>
            </a:r>
            <a:r>
              <a:rPr lang="ru-RU" sz="1400" dirty="0"/>
              <a:t>. +7 (921) 951 0340</a:t>
            </a:r>
          </a:p>
          <a:p>
            <a:r>
              <a:rPr lang="ru-RU" sz="1400" dirty="0" smtClean="0">
                <a:hlinkClick r:id="rId5"/>
              </a:rPr>
              <a:t>pavel.borovkov@pbltd.ru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6595" y="3796717"/>
            <a:ext cx="35700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Павел </a:t>
            </a:r>
            <a:r>
              <a:rPr lang="ru-RU" sz="2400" b="1" dirty="0" smtClean="0"/>
              <a:t>Боровков</a:t>
            </a:r>
            <a:endParaRPr lang="en-US" sz="2400" b="1" dirty="0" smtClean="0"/>
          </a:p>
          <a:p>
            <a:r>
              <a:rPr lang="ru-RU" sz="1400" dirty="0" smtClean="0"/>
              <a:t>генеральный</a:t>
            </a:r>
            <a:endParaRPr lang="ru-RU" sz="1400" dirty="0"/>
          </a:p>
        </p:txBody>
      </p:sp>
      <p:pic>
        <p:nvPicPr>
          <p:cNvPr id="4100" name="Picture 4" descr="D:\SEND\03.09.12\pb\log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49" y="3017912"/>
            <a:ext cx="2498725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/>
        </p:nvSpPr>
        <p:spPr>
          <a:xfrm>
            <a:off x="467544" y="3645024"/>
            <a:ext cx="8424936" cy="266429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B2432F"/>
                </a:solidFill>
              </a:rPr>
              <a:t>Конференция </a:t>
            </a:r>
            <a:endParaRPr lang="ru-RU" sz="3600" b="1" dirty="0" smtClean="0">
              <a:solidFill>
                <a:srgbClr val="B2432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B2432F"/>
                </a:solidFill>
              </a:rPr>
              <a:t>20.09.12.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Построение </a:t>
            </a:r>
            <a:r>
              <a:rPr lang="ru-RU" sz="2800" b="1" dirty="0">
                <a:solidFill>
                  <a:schemeClr val="tx1"/>
                </a:solidFill>
              </a:rPr>
              <a:t>налоговых моделей: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>
                <a:solidFill>
                  <a:schemeClr val="tx1"/>
                </a:solidFill>
              </a:rPr>
              <a:t>клиентский» и «производственный» взгляды на задачу и технология её </a:t>
            </a:r>
            <a:r>
              <a:rPr lang="ru-RU" sz="2800" b="1" dirty="0" smtClean="0">
                <a:solidFill>
                  <a:schemeClr val="tx1"/>
                </a:solidFill>
              </a:rPr>
              <a:t>решения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4"/>
          </p:cNvPr>
          <p:cNvSpPr/>
          <p:nvPr/>
        </p:nvSpPr>
        <p:spPr>
          <a:xfrm>
            <a:off x="6948264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4" y="226740"/>
            <a:ext cx="849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МОДЕЛИРОВАНИЕ КАК УПРАВЛЕНЧЕСКАЯ ЗАДАЧА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836712"/>
            <a:ext cx="3888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5"/>
              </a:buBlip>
            </a:pPr>
            <a:r>
              <a:rPr lang="ru-RU" sz="2400" dirty="0" smtClean="0"/>
              <a:t>Моделирование - одна </a:t>
            </a:r>
            <a:r>
              <a:rPr lang="ru-RU" sz="2400" dirty="0"/>
              <a:t>из основных </a:t>
            </a:r>
            <a:r>
              <a:rPr lang="ru-RU" sz="2400" dirty="0" smtClean="0"/>
              <a:t>задач финансового директора (как топ-менеджера)</a:t>
            </a:r>
            <a:endParaRPr lang="ru-RU" sz="2400" dirty="0"/>
          </a:p>
          <a:p>
            <a:pPr marL="533400" indent="-533400">
              <a:buBlip>
                <a:blip r:embed="rId5"/>
              </a:buBlip>
            </a:pPr>
            <a:r>
              <a:rPr lang="ru-RU" sz="2400" dirty="0" smtClean="0"/>
              <a:t>Каждая модель должна:</a:t>
            </a:r>
          </a:p>
          <a:p>
            <a:pPr marL="804863" lvl="1" indent="-347663">
              <a:buBlip>
                <a:blip r:embed="rId5"/>
              </a:buBlip>
            </a:pPr>
            <a:r>
              <a:rPr lang="ru-RU" sz="2000" dirty="0" smtClean="0"/>
              <a:t>выделять главное, отбрасывая второстепенные детали;</a:t>
            </a:r>
          </a:p>
          <a:p>
            <a:pPr marL="804863" lvl="1" indent="-347663">
              <a:buBlip>
                <a:blip r:embed="rId5"/>
              </a:buBlip>
            </a:pPr>
            <a:r>
              <a:rPr lang="ru-RU" sz="2000" dirty="0" smtClean="0"/>
              <a:t>корректно описывать рассматриваемую область;</a:t>
            </a:r>
          </a:p>
          <a:p>
            <a:pPr marL="804863" lvl="1" indent="-347663">
              <a:buBlip>
                <a:blip r:embed="rId5"/>
              </a:buBlip>
            </a:pPr>
            <a:r>
              <a:rPr lang="ru-RU" sz="2000" dirty="0" smtClean="0"/>
              <a:t>быть </a:t>
            </a:r>
            <a:r>
              <a:rPr lang="ru-RU" sz="2000" dirty="0"/>
              <a:t>согласована с другими задачами/моделями </a:t>
            </a:r>
            <a:r>
              <a:rPr lang="ru-RU" sz="2000" dirty="0" smtClean="0"/>
              <a:t>бизнеса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0561" b="3165"/>
          <a:stretch/>
        </p:blipFill>
        <p:spPr bwMode="auto">
          <a:xfrm>
            <a:off x="202327" y="1686271"/>
            <a:ext cx="4945737" cy="4191001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МОДЕЛИ и НОТАЦИИ</a:t>
            </a:r>
            <a:endParaRPr lang="ru-RU" sz="2400" dirty="0">
              <a:solidFill>
                <a:srgbClr val="B2432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3925" r="6651" b="16656"/>
          <a:stretch/>
        </p:blipFill>
        <p:spPr bwMode="auto">
          <a:xfrm>
            <a:off x="467544" y="764704"/>
            <a:ext cx="3178630" cy="2492606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10" y="1052736"/>
            <a:ext cx="2900774" cy="2341889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66" y="3622911"/>
            <a:ext cx="3499470" cy="2287055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НОТАЦИИ В НАЛОГАХ. ЕСТЬ ЛИ?</a:t>
            </a:r>
            <a:endParaRPr lang="ru-RU" sz="2400" dirty="0">
              <a:solidFill>
                <a:srgbClr val="B2432F"/>
              </a:solidFill>
            </a:endParaRPr>
          </a:p>
        </p:txBody>
      </p:sp>
      <p:pic>
        <p:nvPicPr>
          <p:cNvPr id="2050" name="Picture 2" descr="C:\Users\1\Documents\# БИЗНЕС\Продвижение\Ведомости - Клуб ФД 20.09.2012\zakaz_fict_uslu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7" y="836712"/>
            <a:ext cx="5328592" cy="3314935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cuments\# БИЗНЕС\Продвижение\Ведомости - Клуб ФД 20.09.2012\eki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371975" cy="2200275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cuments\# БИЗНЕС\Продвижение\Ведомости - Клуб ФД 20.09.2012\86681_image_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4176464" cy="2784309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3505" y="4437112"/>
            <a:ext cx="2838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Наша практика и опыт общения с коллегами позволяют заключить, что в области налогов такого языка </a:t>
            </a:r>
            <a:r>
              <a:rPr lang="ru-RU" b="1" dirty="0" smtClean="0"/>
              <a:t>НЕ</a:t>
            </a:r>
            <a:r>
              <a:rPr lang="ru-RU" b="1" dirty="0" smtClean="0"/>
              <a:t> </a:t>
            </a:r>
            <a:r>
              <a:rPr lang="ru-RU" b="1" dirty="0"/>
              <a:t>существует.</a:t>
            </a:r>
          </a:p>
        </p:txBody>
      </p:sp>
    </p:spTree>
    <p:extLst>
      <p:ext uri="{BB962C8B-B14F-4D97-AF65-F5344CB8AC3E}">
        <p14:creationId xmlns:p14="http://schemas.microsoft.com/office/powerpoint/2010/main" val="26154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НОТАЦИИ В БИЗНЕСЕ</a:t>
            </a:r>
            <a:endParaRPr lang="ru-RU" sz="2400" dirty="0">
              <a:solidFill>
                <a:srgbClr val="B2432F"/>
              </a:solidFill>
            </a:endParaRPr>
          </a:p>
        </p:txBody>
      </p:sp>
      <p:pic>
        <p:nvPicPr>
          <p:cNvPr id="4098" name="Picture 2" descr="http://www.betec.ru/images/bep/gsd/gsd7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17" y="783444"/>
            <a:ext cx="3751707" cy="5122814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847517" y="792622"/>
            <a:ext cx="3451775" cy="5113636"/>
            <a:chOff x="5157148" y="2277193"/>
            <a:chExt cx="2655212" cy="393356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148" y="2277193"/>
              <a:ext cx="2655212" cy="3933566"/>
            </a:xfrm>
            <a:prstGeom prst="rect">
              <a:avLst/>
            </a:prstGeom>
            <a:ln w="19050" cmpd="dbl">
              <a:solidFill>
                <a:srgbClr val="B2432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64540" y="2304899"/>
              <a:ext cx="1085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Карта ССП</a:t>
              </a:r>
              <a:endParaRPr lang="ru-RU" sz="1600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928706" y="2405108"/>
            <a:ext cx="4826970" cy="2752084"/>
            <a:chOff x="4211960" y="1318295"/>
            <a:chExt cx="4638675" cy="255612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340768"/>
              <a:ext cx="4638675" cy="2533650"/>
            </a:xfrm>
            <a:prstGeom prst="rect">
              <a:avLst/>
            </a:prstGeom>
            <a:ln w="19050" cmpd="dbl">
              <a:solidFill>
                <a:srgbClr val="B2432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08518" y="1318295"/>
              <a:ext cx="1544825" cy="41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График </a:t>
              </a:r>
              <a:r>
                <a:rPr lang="ru-RU" sz="1600" b="1" dirty="0" err="1" smtClean="0"/>
                <a:t>Ганта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972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3" y="764704"/>
            <a:ext cx="3888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4"/>
              </a:buBlip>
            </a:pPr>
            <a:r>
              <a:rPr lang="ru-RU" sz="2800" dirty="0" smtClean="0"/>
              <a:t>Налоговая модель – часть общей модели управлением </a:t>
            </a:r>
            <a:r>
              <a:rPr lang="ru-RU" sz="2800" dirty="0" smtClean="0"/>
              <a:t>бизнесом </a:t>
            </a:r>
            <a:r>
              <a:rPr lang="ru-RU" sz="2800" b="1" dirty="0" smtClean="0"/>
              <a:t>=</a:t>
            </a:r>
            <a:r>
              <a:rPr lang="en-US" sz="2800" b="1" dirty="0" smtClean="0"/>
              <a:t>&gt; </a:t>
            </a:r>
            <a:r>
              <a:rPr lang="ru-RU" sz="2800" dirty="0" smtClean="0"/>
              <a:t>необходим </a:t>
            </a:r>
            <a:r>
              <a:rPr lang="ru-RU" sz="2800" b="1" u="sng" dirty="0" smtClean="0"/>
              <a:t>общий элемент для стыковки</a:t>
            </a:r>
            <a:r>
              <a:rPr lang="ru-RU" sz="2800" dirty="0" smtClean="0"/>
              <a:t> различных моделей</a:t>
            </a:r>
            <a:endParaRPr lang="ru-RU" sz="2800" dirty="0"/>
          </a:p>
          <a:p>
            <a:pPr marL="533400" indent="-533400">
              <a:buBlip>
                <a:blip r:embed="rId4"/>
              </a:buBlip>
            </a:pPr>
            <a:r>
              <a:rPr lang="ru-RU" sz="2800" dirty="0" smtClean="0"/>
              <a:t>В нашей методологии – это </a:t>
            </a:r>
            <a:r>
              <a:rPr lang="ru-RU" sz="2800" b="1" dirty="0" smtClean="0"/>
              <a:t>Бизнес-объект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806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МЕТОДОЛОГИЯ: Бизнес-объект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5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1\Documents\# БИЗНЕС\Продвижение\Нотация Налоговых Моделей\Картинки\Колобок_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7157" r="24614" b="61314"/>
          <a:stretch/>
        </p:blipFill>
        <p:spPr bwMode="auto">
          <a:xfrm>
            <a:off x="1403648" y="2357181"/>
            <a:ext cx="2333534" cy="2007923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5" y="4149080"/>
            <a:ext cx="1480960" cy="17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" y="1052736"/>
            <a:ext cx="990636" cy="16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111898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78951"/>
            <a:ext cx="1680375" cy="1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0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9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МЕТОДОЛОГИЯ: </a:t>
            </a:r>
            <a:r>
              <a:rPr lang="ru-RU" sz="2400" b="1" dirty="0" smtClean="0">
                <a:solidFill>
                  <a:srgbClr val="B2432F"/>
                </a:solidFill>
              </a:rPr>
              <a:t>постановка задачи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8064" y="1556792"/>
            <a:ext cx="3902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buBlip>
                <a:blip r:embed="rId5"/>
              </a:buBlip>
            </a:pPr>
            <a:r>
              <a:rPr lang="ru-RU" sz="2400" b="1" dirty="0" smtClean="0"/>
              <a:t>Юрисдикция</a:t>
            </a:r>
            <a:r>
              <a:rPr lang="ru-RU" sz="2400" dirty="0" smtClean="0"/>
              <a:t>, </a:t>
            </a:r>
            <a:r>
              <a:rPr lang="ru-RU" sz="2400" dirty="0"/>
              <a:t>в </a:t>
            </a:r>
            <a:r>
              <a:rPr lang="ru-RU" sz="2400" dirty="0" smtClean="0"/>
              <a:t>которой </a:t>
            </a:r>
            <a:r>
              <a:rPr lang="ru-RU" sz="2400" dirty="0"/>
              <a:t>находится и действует </a:t>
            </a:r>
            <a:r>
              <a:rPr lang="ru-RU" sz="2400" dirty="0" smtClean="0"/>
              <a:t>Бизнес-объект</a:t>
            </a:r>
            <a:r>
              <a:rPr lang="ru-RU" sz="2400" dirty="0" smtClean="0"/>
              <a:t>.</a:t>
            </a:r>
          </a:p>
          <a:p>
            <a:pPr marL="446088" indent="-446088"/>
            <a:endParaRPr lang="ru-RU" sz="2400" dirty="0"/>
          </a:p>
          <a:p>
            <a:pPr marL="446088" indent="-446088">
              <a:buBlip>
                <a:blip r:embed="rId5"/>
              </a:buBlip>
            </a:pPr>
            <a:r>
              <a:rPr lang="ru-RU" sz="2400" b="1" dirty="0" smtClean="0"/>
              <a:t>Экономический эффект</a:t>
            </a:r>
            <a:r>
              <a:rPr lang="ru-RU" sz="2400" dirty="0"/>
              <a:t> </a:t>
            </a:r>
            <a:r>
              <a:rPr lang="ru-RU" sz="2400" b="1" dirty="0" smtClean="0"/>
              <a:t>состояния</a:t>
            </a:r>
            <a:r>
              <a:rPr lang="ru-RU" sz="2400" dirty="0" smtClean="0"/>
              <a:t> – финансовые и иные (в т. ч., качественные) показатели целевого состояния Бизнес-объекта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C:\Users\1\Documents\# БИЗНЕС\Продвижение\Нотация Налоговых Моделей\Картинки\рис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907271" cy="3312367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908720"/>
            <a:ext cx="1152128" cy="576064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356992"/>
            <a:ext cx="1338808" cy="648072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34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МЕТОДОЛОГИЯ: </a:t>
            </a:r>
            <a:r>
              <a:rPr lang="ru-RU" sz="2400" b="1" dirty="0" smtClean="0">
                <a:solidFill>
                  <a:srgbClr val="B2432F"/>
                </a:solidFill>
              </a:rPr>
              <a:t>реализация </a:t>
            </a:r>
            <a:r>
              <a:rPr lang="ru-RU" sz="2400" b="1" dirty="0">
                <a:solidFill>
                  <a:srgbClr val="B2432F"/>
                </a:solidFill>
              </a:rPr>
              <a:t>задачи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рис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51" y="1788720"/>
            <a:ext cx="5049445" cy="2720400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665976"/>
            <a:ext cx="39745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«Формула </a:t>
            </a:r>
            <a:r>
              <a:rPr lang="ru-RU" b="1" dirty="0"/>
              <a:t>модели»</a:t>
            </a:r>
            <a:r>
              <a:rPr lang="ru-RU" dirty="0"/>
              <a:t> - </a:t>
            </a:r>
            <a:r>
              <a:rPr lang="ru-RU" dirty="0" smtClean="0"/>
              <a:t>увязывает все условия</a:t>
            </a:r>
            <a:r>
              <a:rPr lang="ru-RU" dirty="0"/>
              <a:t>, одновременное выполнение которых необходимо для достижения </a:t>
            </a:r>
            <a:r>
              <a:rPr lang="ru-RU" dirty="0" smtClean="0"/>
              <a:t>экономического эффекта.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/>
              <a:t>Субъекты модели</a:t>
            </a:r>
            <a:r>
              <a:rPr lang="ru-RU" dirty="0"/>
              <a:t> </a:t>
            </a:r>
            <a:r>
              <a:rPr lang="ru-RU" dirty="0" smtClean="0"/>
              <a:t>– юридические </a:t>
            </a:r>
            <a:r>
              <a:rPr lang="ru-RU" dirty="0"/>
              <a:t>и физические лица, выполняющие в ней различные функции (например, продавца или покупателя</a:t>
            </a:r>
            <a:r>
              <a:rPr lang="ru-RU" dirty="0" smtClean="0"/>
              <a:t>).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/>
              <a:t>Отношения между субъектами модели</a:t>
            </a:r>
            <a:r>
              <a:rPr lang="ru-RU" dirty="0"/>
              <a:t> - все виды взаимодействия между субъектами (например, сделки купли-продажи).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Свойства субъектов </a:t>
            </a:r>
            <a:r>
              <a:rPr lang="ru-RU" dirty="0" smtClean="0"/>
              <a:t>- например</a:t>
            </a:r>
            <a:r>
              <a:rPr lang="ru-RU" dirty="0"/>
              <a:t>: система налогообложения – </a:t>
            </a:r>
            <a:r>
              <a:rPr lang="ru-RU" dirty="0" smtClean="0"/>
              <a:t>ОСНО, </a:t>
            </a:r>
            <a:r>
              <a:rPr lang="ru-RU" dirty="0"/>
              <a:t>количество человек в штате – </a:t>
            </a:r>
            <a:r>
              <a:rPr lang="ru-RU" dirty="0" smtClean="0"/>
              <a:t>10.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9376" y="3861048"/>
            <a:ext cx="1194792" cy="576064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98504" y="1844824"/>
            <a:ext cx="1185664" cy="504056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708920"/>
            <a:ext cx="936104" cy="864096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886ECBE-896A-4335-9150-6BC1552F3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Экран (4:3)</PresentationFormat>
  <Paragraphs>104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Academic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ССП</cp:keywords>
  <cp:lastModifiedBy/>
  <cp:revision>1</cp:revision>
  <dcterms:created xsi:type="dcterms:W3CDTF">2011-10-08T15:53:49Z</dcterms:created>
  <dcterms:modified xsi:type="dcterms:W3CDTF">2012-09-20T05:12:52Z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